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342" r:id="rId2"/>
    <p:sldId id="391" r:id="rId3"/>
    <p:sldId id="392" r:id="rId4"/>
    <p:sldId id="260" r:id="rId5"/>
    <p:sldId id="343" r:id="rId6"/>
    <p:sldId id="318" r:id="rId7"/>
    <p:sldId id="374" r:id="rId8"/>
    <p:sldId id="344" r:id="rId9"/>
    <p:sldId id="345" r:id="rId10"/>
    <p:sldId id="346" r:id="rId11"/>
    <p:sldId id="375" r:id="rId12"/>
    <p:sldId id="319" r:id="rId13"/>
    <p:sldId id="348" r:id="rId14"/>
    <p:sldId id="349" r:id="rId15"/>
    <p:sldId id="350" r:id="rId16"/>
    <p:sldId id="351" r:id="rId17"/>
    <p:sldId id="376" r:id="rId18"/>
    <p:sldId id="352" r:id="rId19"/>
    <p:sldId id="353" r:id="rId20"/>
    <p:sldId id="354" r:id="rId21"/>
    <p:sldId id="387" r:id="rId22"/>
    <p:sldId id="355" r:id="rId23"/>
    <p:sldId id="356" r:id="rId24"/>
    <p:sldId id="357" r:id="rId25"/>
    <p:sldId id="358" r:id="rId26"/>
    <p:sldId id="359" r:id="rId27"/>
    <p:sldId id="360" r:id="rId28"/>
    <p:sldId id="373" r:id="rId29"/>
    <p:sldId id="361" r:id="rId30"/>
    <p:sldId id="362" r:id="rId31"/>
    <p:sldId id="377" r:id="rId32"/>
    <p:sldId id="382" r:id="rId33"/>
    <p:sldId id="379" r:id="rId34"/>
    <p:sldId id="380" r:id="rId35"/>
    <p:sldId id="381" r:id="rId36"/>
    <p:sldId id="363" r:id="rId37"/>
    <p:sldId id="366" r:id="rId38"/>
    <p:sldId id="378" r:id="rId39"/>
    <p:sldId id="383" r:id="rId40"/>
    <p:sldId id="384" r:id="rId41"/>
    <p:sldId id="385" r:id="rId42"/>
    <p:sldId id="365" r:id="rId43"/>
    <p:sldId id="386" r:id="rId44"/>
    <p:sldId id="389" r:id="rId45"/>
    <p:sldId id="367" r:id="rId46"/>
    <p:sldId id="368" r:id="rId47"/>
    <p:sldId id="369" r:id="rId48"/>
    <p:sldId id="370" r:id="rId49"/>
    <p:sldId id="371" r:id="rId50"/>
    <p:sldId id="372" r:id="rId51"/>
    <p:sldId id="390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505F2C04-C923-438B-8C0F-E0CD2BADF298}">
      <wppc:fontMiss xmlns:wppc="http://www.wps.cn/officeDocument/PresentationCustomData" xmlns="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BE1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05" autoAdjust="0"/>
    <p:restoredTop sz="93568" autoAdjust="0"/>
  </p:normalViewPr>
  <p:slideViewPr>
    <p:cSldViewPr snapToGrid="0">
      <p:cViewPr varScale="1">
        <p:scale>
          <a:sx n="158" d="100"/>
          <a:sy n="158" d="100"/>
        </p:scale>
        <p:origin x="200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41353-A0F4-4DD2-AF90-B2B2D232929F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74753-AFF2-43A3-98C7-386D01E496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NASA</a:t>
            </a:r>
            <a:r>
              <a:rPr lang="zh-CN" altLang="en-US" dirty="0"/>
              <a:t>发布的最新银河系原版图（</a:t>
            </a:r>
            <a:r>
              <a:rPr lang="en-US" altLang="zh-CN" dirty="0"/>
              <a:t>108,200</a:t>
            </a:r>
            <a:r>
              <a:rPr lang="zh-CN" altLang="en-US" dirty="0"/>
              <a:t>*</a:t>
            </a:r>
            <a:r>
              <a:rPr lang="en-US" altLang="zh-CN" dirty="0"/>
              <a:t>81,500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美国完成的世界最大地震模拟模型对美国加州大地震的预报</a:t>
            </a:r>
            <a:r>
              <a:rPr lang="en-US" altLang="zh-CN" dirty="0"/>
              <a:t>,</a:t>
            </a:r>
            <a:r>
              <a:rPr lang="zh-CN" altLang="en-US" dirty="0"/>
              <a:t>天气分析及预报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教材程序的实现在第四章例</a:t>
            </a:r>
            <a:r>
              <a:rPr lang="en-US" altLang="zh-CN" dirty="0"/>
              <a:t>4-2</a:t>
            </a:r>
            <a:r>
              <a:rPr lang="zh-CN" altLang="en-US" dirty="0"/>
              <a:t>中给出</a:t>
            </a:r>
            <a:r>
              <a:rPr lang="en-US" altLang="zh-CN" dirty="0"/>
              <a:t>,</a:t>
            </a:r>
            <a:r>
              <a:rPr lang="zh-CN" altLang="en-US" dirty="0"/>
              <a:t>此处可以仅给学生演示一下</a:t>
            </a:r>
            <a:r>
              <a:rPr lang="en-US" altLang="zh-CN" dirty="0"/>
              <a:t>,</a:t>
            </a:r>
            <a:r>
              <a:rPr lang="zh-CN" altLang="en-US" dirty="0"/>
              <a:t>如教材般埋下伏笔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D58C5-E204-461E-AABB-C4AAE36C4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ABD8C4-551C-94F3-33EB-A2D04FC5B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0C128E-8B53-7DEC-5A3D-5C113A696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CD8F92-A35F-D4D8-6612-12D7E7EF11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111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E65D1-85AC-A26C-0430-256B10C9D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5E71F8-D329-16CC-BC9C-837B90E534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C0211D-7752-5BC7-A909-34E88B5E0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6BB83D-C041-4BB2-D261-D8ABCF6866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8434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583DA-EC30-A2CC-9696-E9E8FBED8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B29DFA4-B6D0-70FE-BAA2-6FA75C0339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61A4B5B-3919-D0F8-0F86-D205698F7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73BE4D-1F2E-825E-A082-D0BA4BCF55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3095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E95B7-2E1D-CDC9-ED5A-C5A26462F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C72B00D-5758-EAE6-0CD9-C6A2965EA5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4A1E5F5-C4B3-E2B5-690A-FB815AE21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438845-D344-BCC7-5271-BE66CE8B2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12461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C7DF1-1289-660F-43A9-BD817E89E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8B2529-2940-591F-AE57-6264765ABA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46AFF95-B9F7-0FEC-69E0-82542888F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675999-6790-CF64-406A-DBDEB4E8B9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870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CA430-91BB-CBCA-3C08-2011549E5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DAB62E-E5CF-815D-D89C-D2F1F40C3E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9F0C4C-E9A7-7D2B-CF37-035D3C1C6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NASA</a:t>
            </a:r>
            <a:r>
              <a:rPr lang="zh-CN" altLang="en-US" dirty="0"/>
              <a:t>发布的最新银河系原版图（</a:t>
            </a:r>
            <a:r>
              <a:rPr lang="en-US" altLang="zh-CN" dirty="0"/>
              <a:t>108,200</a:t>
            </a:r>
            <a:r>
              <a:rPr lang="zh-CN" altLang="en-US" dirty="0"/>
              <a:t>*</a:t>
            </a:r>
            <a:r>
              <a:rPr lang="en-US" altLang="zh-CN" dirty="0"/>
              <a:t>81,500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美国完成的世界最大地震模拟模型对美国加州大地震的预报</a:t>
            </a:r>
            <a:r>
              <a:rPr lang="en-US" altLang="zh-CN" dirty="0"/>
              <a:t>,</a:t>
            </a:r>
            <a:r>
              <a:rPr lang="zh-CN" altLang="en-US" dirty="0"/>
              <a:t>天气分析及预报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135B44-8ABE-8165-6FE3-B97EB4E39E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7749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36377-6B7C-9BE2-2E34-5DCC808D9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4AEC98-A81C-8B2A-E1F7-BCA2D32B8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AE0B808-57AB-BCF4-A37D-8DB4BD6AD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239154-4CDE-9761-1B45-8C5A6D9EBE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021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0F1C3-62E3-2788-2B63-8F7366C82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56DC84A-5197-B35F-15A6-983BE9BA1F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C7310D2-98A2-4DDD-BB70-553BE0B75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D7C978-6216-6D71-FEA6-FF31DCB20B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2366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6FBB5-6DA1-9110-ED97-61FF91F54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378BA00-E2BE-E46A-38B0-91621E833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A60B3FC-40F7-7F02-6075-861ACAC14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98AF21-FE81-375B-4BC0-0AE7181A91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7485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F4DA9-6CAC-DEFC-53EB-46D693B10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0207FE-399A-AA71-9B33-2FDB365ED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BAD6976-9F18-D5DA-6B9D-BD777DE3E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C4FC54-721D-3512-57B4-B4B28A09C4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3992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春运车次调度优化，美国人口分布，航空路线可视化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1">
                <a:solidFill>
                  <a:srgbClr val="0033CC"/>
                </a:solidFill>
                <a:latin typeface="Palatino Linotype" panose="02040502050505030304" pitchFamily="18" charset="0"/>
                <a:ea typeface="楷体" panose="02010609060101010101" pitchFamily="49" charset="-122"/>
                <a:sym typeface="+mn-ea"/>
              </a:rPr>
              <a:t>阿法狗李世石人机大战</a:t>
            </a:r>
            <a:r>
              <a:rPr lang="en-US" altLang="zh-CN" sz="1200" noProof="1">
                <a:solidFill>
                  <a:srgbClr val="0033CC"/>
                </a:solidFill>
                <a:latin typeface="Palatino Linotype" panose="02040502050505030304" pitchFamily="18" charset="0"/>
                <a:ea typeface="楷体" panose="02010609060101010101" pitchFamily="49" charset="-122"/>
                <a:sym typeface="+mn-ea"/>
              </a:rPr>
              <a:t>,</a:t>
            </a:r>
            <a:r>
              <a:rPr lang="zh-CN" altLang="en-US" sz="1200" noProof="1">
                <a:solidFill>
                  <a:srgbClr val="0033CC"/>
                </a:solidFill>
                <a:latin typeface="Palatino Linotype" panose="02040502050505030304" pitchFamily="18" charset="0"/>
                <a:ea typeface="楷体" panose="02010609060101010101" pitchFamily="49" charset="-122"/>
                <a:sym typeface="+mn-ea"/>
              </a:rPr>
              <a:t>用于人脸识别的平均脸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DF6F0-2E27-CA6B-253D-BE2DEC289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0CAB76-4A57-F233-7D07-1453C7158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DED4E1-67B9-E511-EDF9-B906A37673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FF8A6C-BFBA-EA80-07FB-9762C65800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183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冯氏计算机经典五大部件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bg>
      <p:bgPr>
        <a:pattFill prst="ltUpDiag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教学效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>
            <a:fillRect/>
          </a:stretch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0" y="404665"/>
            <a:ext cx="4108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Teaching effect</a:t>
            </a: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10128745" y="-340367"/>
            <a:ext cx="1705296" cy="1393103"/>
            <a:chOff x="7596559" y="-700407"/>
            <a:chExt cx="1278972" cy="1393103"/>
          </a:xfrm>
        </p:grpSpPr>
        <p:grpSp>
          <p:nvGrpSpPr>
            <p:cNvPr id="55" name="组合 54"/>
            <p:cNvGrpSpPr/>
            <p:nvPr userDrawn="1"/>
          </p:nvGrpSpPr>
          <p:grpSpPr>
            <a:xfrm>
              <a:off x="7596559" y="-700407"/>
              <a:ext cx="1278972" cy="1393103"/>
              <a:chOff x="7631852" y="336928"/>
              <a:chExt cx="900588" cy="4460224"/>
            </a:xfrm>
          </p:grpSpPr>
          <p:sp>
            <p:nvSpPr>
              <p:cNvPr id="58" name="圆角矩形 57"/>
              <p:cNvSpPr/>
              <p:nvPr/>
            </p:nvSpPr>
            <p:spPr>
              <a:xfrm>
                <a:off x="7668344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7631852" y="336928"/>
                <a:ext cx="864096" cy="432374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6" name="TextBox 55"/>
            <p:cNvSpPr txBox="1"/>
            <p:nvPr userDrawn="1"/>
          </p:nvSpPr>
          <p:spPr>
            <a:xfrm>
              <a:off x="7692665" y="67741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anose="020B0506020104020203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04</a:t>
              </a:r>
              <a:endParaRPr lang="zh-CN" altLang="en-US" sz="1800" b="1" dirty="0">
                <a:solidFill>
                  <a:schemeClr val="bg1"/>
                </a:solidFill>
                <a:latin typeface="Gill Sans MT Condensed" panose="020B0506020104020203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7" name="TextBox 56"/>
            <p:cNvSpPr txBox="1"/>
            <p:nvPr userDrawn="1"/>
          </p:nvSpPr>
          <p:spPr>
            <a:xfrm>
              <a:off x="769908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教学效果</a:t>
              </a: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45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>
            <a:fillRect/>
          </a:stretch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-28691" y="404665"/>
            <a:ext cx="497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Teaching</a:t>
            </a:r>
            <a:r>
              <a:rPr lang="en-US" altLang="zh-CN" sz="2400" baseline="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analysis</a:t>
            </a:r>
          </a:p>
        </p:txBody>
      </p:sp>
      <p:cxnSp>
        <p:nvCxnSpPr>
          <p:cNvPr id="35" name="直接连接符 34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 userDrawn="1"/>
        </p:nvGrpSpPr>
        <p:grpSpPr>
          <a:xfrm>
            <a:off x="4419649" y="-355198"/>
            <a:ext cx="1742672" cy="1397180"/>
            <a:chOff x="3314736" y="-715238"/>
            <a:chExt cx="1307004" cy="1397180"/>
          </a:xfrm>
        </p:grpSpPr>
        <p:grpSp>
          <p:nvGrpSpPr>
            <p:cNvPr id="43" name="组合 42"/>
            <p:cNvGrpSpPr/>
            <p:nvPr userDrawn="1"/>
          </p:nvGrpSpPr>
          <p:grpSpPr>
            <a:xfrm>
              <a:off x="3314736" y="-715238"/>
              <a:ext cx="1307004" cy="1397180"/>
              <a:chOff x="4227737" y="323875"/>
              <a:chExt cx="920327" cy="4473277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4283968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4227737" y="323875"/>
                <a:ext cx="879048" cy="4323744"/>
              </a:xfrm>
              <a:prstGeom prst="roundRect">
                <a:avLst/>
              </a:prstGeom>
              <a:solidFill>
                <a:srgbClr val="4352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44" name="TextBox 43"/>
            <p:cNvSpPr txBox="1"/>
            <p:nvPr userDrawn="1"/>
          </p:nvSpPr>
          <p:spPr>
            <a:xfrm>
              <a:off x="3372889" y="44624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anose="020B0506020104020203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01</a:t>
              </a:r>
              <a:endParaRPr lang="zh-CN" altLang="en-US" sz="1800" b="1" dirty="0">
                <a:solidFill>
                  <a:schemeClr val="bg1"/>
                </a:solidFill>
                <a:latin typeface="Gill Sans MT Condensed" panose="020B0506020104020203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5" name="TextBox 44"/>
            <p:cNvSpPr txBox="1"/>
            <p:nvPr userDrawn="1"/>
          </p:nvSpPr>
          <p:spPr>
            <a:xfrm>
              <a:off x="3372889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教学分析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教学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>
            <a:fillRect/>
          </a:stretch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1" y="404665"/>
            <a:ext cx="497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Teaching</a:t>
            </a:r>
            <a:r>
              <a:rPr lang="en-US" altLang="zh-CN" sz="2400" baseline="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analysis</a:t>
            </a:r>
          </a:p>
        </p:txBody>
      </p:sp>
      <p:cxnSp>
        <p:nvCxnSpPr>
          <p:cNvPr id="35" name="直接连接符 34"/>
          <p:cNvCxnSpPr/>
          <p:nvPr userDrawn="1"/>
        </p:nvCxnSpPr>
        <p:spPr>
          <a:xfrm>
            <a:off x="75100" y="1016710"/>
            <a:ext cx="41623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 userDrawn="1"/>
        </p:nvGrpSpPr>
        <p:grpSpPr>
          <a:xfrm>
            <a:off x="4419649" y="-355198"/>
            <a:ext cx="1742672" cy="1397180"/>
            <a:chOff x="3314736" y="-715238"/>
            <a:chExt cx="1307004" cy="1397180"/>
          </a:xfrm>
        </p:grpSpPr>
        <p:grpSp>
          <p:nvGrpSpPr>
            <p:cNvPr id="43" name="组合 42"/>
            <p:cNvGrpSpPr/>
            <p:nvPr userDrawn="1"/>
          </p:nvGrpSpPr>
          <p:grpSpPr>
            <a:xfrm>
              <a:off x="3314736" y="-715238"/>
              <a:ext cx="1307004" cy="1397180"/>
              <a:chOff x="4227737" y="323875"/>
              <a:chExt cx="920327" cy="4473277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4283968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4227737" y="323875"/>
                <a:ext cx="879048" cy="4323744"/>
              </a:xfrm>
              <a:prstGeom prst="roundRect">
                <a:avLst/>
              </a:prstGeom>
              <a:solidFill>
                <a:srgbClr val="4352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44" name="TextBox 43"/>
            <p:cNvSpPr txBox="1"/>
            <p:nvPr userDrawn="1"/>
          </p:nvSpPr>
          <p:spPr>
            <a:xfrm>
              <a:off x="3372889" y="44624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anose="020B0506020104020203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01</a:t>
              </a:r>
              <a:endParaRPr lang="zh-CN" altLang="en-US" sz="1800" b="1" dirty="0">
                <a:solidFill>
                  <a:schemeClr val="bg1"/>
                </a:solidFill>
                <a:latin typeface="Gill Sans MT Condensed" panose="020B0506020104020203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5" name="TextBox 44"/>
            <p:cNvSpPr txBox="1"/>
            <p:nvPr userDrawn="1"/>
          </p:nvSpPr>
          <p:spPr>
            <a:xfrm>
              <a:off x="3372889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教学分析</a:t>
              </a: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策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>
            <a:fillRect/>
          </a:stretch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1" y="404665"/>
            <a:ext cx="622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instructional strategies</a:t>
            </a:r>
          </a:p>
        </p:txBody>
      </p:sp>
      <p:grpSp>
        <p:nvGrpSpPr>
          <p:cNvPr id="60" name="组合 59"/>
          <p:cNvGrpSpPr/>
          <p:nvPr userDrawn="1"/>
        </p:nvGrpSpPr>
        <p:grpSpPr>
          <a:xfrm>
            <a:off x="6301954" y="-351838"/>
            <a:ext cx="1714296" cy="1394349"/>
            <a:chOff x="4726465" y="-711878"/>
            <a:chExt cx="1285722" cy="1394349"/>
          </a:xfrm>
        </p:grpSpPr>
        <p:grpSp>
          <p:nvGrpSpPr>
            <p:cNvPr id="61" name="组合 60"/>
            <p:cNvGrpSpPr/>
            <p:nvPr userDrawn="1"/>
          </p:nvGrpSpPr>
          <p:grpSpPr>
            <a:xfrm>
              <a:off x="4726465" y="-711878"/>
              <a:ext cx="1285722" cy="1394349"/>
              <a:chOff x="5322842" y="326129"/>
              <a:chExt cx="905342" cy="4464216"/>
            </a:xfrm>
          </p:grpSpPr>
          <p:sp>
            <p:nvSpPr>
              <p:cNvPr id="64" name="圆角矩形 63"/>
              <p:cNvSpPr/>
              <p:nvPr/>
            </p:nvSpPr>
            <p:spPr>
              <a:xfrm>
                <a:off x="5364088" y="422268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5322842" y="326129"/>
                <a:ext cx="864096" cy="4323744"/>
              </a:xfrm>
              <a:prstGeom prst="roundRect">
                <a:avLst/>
              </a:prstGeom>
              <a:solidFill>
                <a:srgbClr val="1E6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62" name="TextBox 61"/>
            <p:cNvSpPr txBox="1"/>
            <p:nvPr userDrawn="1"/>
          </p:nvSpPr>
          <p:spPr>
            <a:xfrm>
              <a:off x="4794471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anose="020B0506020104020203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02</a:t>
              </a:r>
              <a:endParaRPr lang="zh-CN" altLang="en-US" sz="1800" b="1" dirty="0">
                <a:solidFill>
                  <a:schemeClr val="bg1"/>
                </a:solidFill>
                <a:latin typeface="Gill Sans MT Condensed" panose="020B0506020104020203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3" name="TextBox 62"/>
            <p:cNvSpPr txBox="1"/>
            <p:nvPr userDrawn="1"/>
          </p:nvSpPr>
          <p:spPr>
            <a:xfrm>
              <a:off x="477994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教学策略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教学策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>
            <a:fillRect/>
          </a:stretch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接连接符 14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 userDrawn="1"/>
        </p:nvGrpSpPr>
        <p:grpSpPr>
          <a:xfrm>
            <a:off x="6301954" y="-351838"/>
            <a:ext cx="1714296" cy="1394349"/>
            <a:chOff x="4726465" y="-711878"/>
            <a:chExt cx="1285722" cy="1394349"/>
          </a:xfrm>
        </p:grpSpPr>
        <p:grpSp>
          <p:nvGrpSpPr>
            <p:cNvPr id="61" name="组合 60"/>
            <p:cNvGrpSpPr/>
            <p:nvPr userDrawn="1"/>
          </p:nvGrpSpPr>
          <p:grpSpPr>
            <a:xfrm>
              <a:off x="4726465" y="-711878"/>
              <a:ext cx="1285722" cy="1394349"/>
              <a:chOff x="5322842" y="326129"/>
              <a:chExt cx="905342" cy="4464216"/>
            </a:xfrm>
          </p:grpSpPr>
          <p:sp>
            <p:nvSpPr>
              <p:cNvPr id="64" name="圆角矩形 63"/>
              <p:cNvSpPr/>
              <p:nvPr/>
            </p:nvSpPr>
            <p:spPr>
              <a:xfrm>
                <a:off x="5364088" y="422268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5322842" y="326129"/>
                <a:ext cx="864096" cy="4323744"/>
              </a:xfrm>
              <a:prstGeom prst="roundRect">
                <a:avLst/>
              </a:prstGeom>
              <a:solidFill>
                <a:srgbClr val="1E6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62" name="TextBox 61"/>
            <p:cNvSpPr txBox="1"/>
            <p:nvPr userDrawn="1"/>
          </p:nvSpPr>
          <p:spPr>
            <a:xfrm>
              <a:off x="4794471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anose="020B0506020104020203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02</a:t>
              </a:r>
              <a:endParaRPr lang="zh-CN" altLang="en-US" sz="1800" b="1" dirty="0">
                <a:solidFill>
                  <a:schemeClr val="bg1"/>
                </a:solidFill>
                <a:latin typeface="Gill Sans MT Condensed" panose="020B0506020104020203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3" name="TextBox 62"/>
            <p:cNvSpPr txBox="1"/>
            <p:nvPr userDrawn="1"/>
          </p:nvSpPr>
          <p:spPr>
            <a:xfrm>
              <a:off x="477994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教学策略</a:t>
              </a: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-28691" y="404665"/>
            <a:ext cx="622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instructional strategies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过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>
            <a:fillRect/>
          </a:stretch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接连接符 13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1" y="404665"/>
            <a:ext cx="497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teaching process</a:t>
            </a:r>
          </a:p>
        </p:txBody>
      </p:sp>
      <p:grpSp>
        <p:nvGrpSpPr>
          <p:cNvPr id="48" name="组合 47"/>
          <p:cNvGrpSpPr/>
          <p:nvPr userDrawn="1"/>
        </p:nvGrpSpPr>
        <p:grpSpPr>
          <a:xfrm>
            <a:off x="8210957" y="-348031"/>
            <a:ext cx="1714191" cy="1393350"/>
            <a:chOff x="6158217" y="-708071"/>
            <a:chExt cx="1285643" cy="1393350"/>
          </a:xfrm>
        </p:grpSpPr>
        <p:grpSp>
          <p:nvGrpSpPr>
            <p:cNvPr id="49" name="组合 48"/>
            <p:cNvGrpSpPr/>
            <p:nvPr userDrawn="1"/>
          </p:nvGrpSpPr>
          <p:grpSpPr>
            <a:xfrm>
              <a:off x="6158217" y="-708071"/>
              <a:ext cx="1285643" cy="1393350"/>
              <a:chOff x="6475026" y="329329"/>
              <a:chExt cx="905286" cy="4461015"/>
            </a:xfrm>
          </p:grpSpPr>
          <p:sp>
            <p:nvSpPr>
              <p:cNvPr id="52" name="圆角矩形 51"/>
              <p:cNvSpPr/>
              <p:nvPr/>
            </p:nvSpPr>
            <p:spPr>
              <a:xfrm>
                <a:off x="6516216" y="422267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3" name="圆角矩形 52"/>
              <p:cNvSpPr/>
              <p:nvPr/>
            </p:nvSpPr>
            <p:spPr>
              <a:xfrm>
                <a:off x="6475026" y="329329"/>
                <a:ext cx="864096" cy="4323744"/>
              </a:xfrm>
              <a:prstGeom prst="roundRect">
                <a:avLst/>
              </a:prstGeom>
              <a:solidFill>
                <a:srgbClr val="2A8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0" name="TextBox 49"/>
            <p:cNvSpPr txBox="1"/>
            <p:nvPr userDrawn="1"/>
          </p:nvSpPr>
          <p:spPr>
            <a:xfrm>
              <a:off x="6226223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anose="020B0506020104020203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03</a:t>
              </a:r>
              <a:endParaRPr lang="zh-CN" altLang="en-US" sz="1800" b="1" dirty="0">
                <a:solidFill>
                  <a:schemeClr val="bg1"/>
                </a:solidFill>
                <a:latin typeface="Gill Sans MT Condensed" panose="020B0506020104020203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620951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教学过程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教学过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>
            <a:fillRect/>
          </a:stretch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接连接符 12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1" y="404665"/>
            <a:ext cx="497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teaching process</a:t>
            </a:r>
          </a:p>
        </p:txBody>
      </p:sp>
      <p:grpSp>
        <p:nvGrpSpPr>
          <p:cNvPr id="48" name="组合 47"/>
          <p:cNvGrpSpPr/>
          <p:nvPr userDrawn="1"/>
        </p:nvGrpSpPr>
        <p:grpSpPr>
          <a:xfrm>
            <a:off x="8210957" y="-348031"/>
            <a:ext cx="1714191" cy="1393350"/>
            <a:chOff x="6158217" y="-708071"/>
            <a:chExt cx="1285643" cy="1393350"/>
          </a:xfrm>
        </p:grpSpPr>
        <p:grpSp>
          <p:nvGrpSpPr>
            <p:cNvPr id="49" name="组合 48"/>
            <p:cNvGrpSpPr/>
            <p:nvPr userDrawn="1"/>
          </p:nvGrpSpPr>
          <p:grpSpPr>
            <a:xfrm>
              <a:off x="6158217" y="-708071"/>
              <a:ext cx="1285643" cy="1393350"/>
              <a:chOff x="6475026" y="329329"/>
              <a:chExt cx="905286" cy="4461015"/>
            </a:xfrm>
          </p:grpSpPr>
          <p:sp>
            <p:nvSpPr>
              <p:cNvPr id="52" name="圆角矩形 51"/>
              <p:cNvSpPr/>
              <p:nvPr/>
            </p:nvSpPr>
            <p:spPr>
              <a:xfrm>
                <a:off x="6516216" y="422267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3" name="圆角矩形 52"/>
              <p:cNvSpPr/>
              <p:nvPr/>
            </p:nvSpPr>
            <p:spPr>
              <a:xfrm>
                <a:off x="6475026" y="329329"/>
                <a:ext cx="864096" cy="4323744"/>
              </a:xfrm>
              <a:prstGeom prst="roundRect">
                <a:avLst/>
              </a:prstGeom>
              <a:solidFill>
                <a:srgbClr val="2A8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0" name="TextBox 49"/>
            <p:cNvSpPr txBox="1"/>
            <p:nvPr userDrawn="1"/>
          </p:nvSpPr>
          <p:spPr>
            <a:xfrm>
              <a:off x="6226223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anose="020B0506020104020203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03</a:t>
              </a:r>
              <a:endParaRPr lang="zh-CN" altLang="en-US" sz="1800" b="1" dirty="0">
                <a:solidFill>
                  <a:schemeClr val="bg1"/>
                </a:solidFill>
                <a:latin typeface="Gill Sans MT Condensed" panose="020B0506020104020203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620951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教学过程</a:t>
              </a: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效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>
            <a:fillRect/>
          </a:stretch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0" y="404665"/>
            <a:ext cx="4108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Teaching effect</a:t>
            </a: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10128745" y="-340367"/>
            <a:ext cx="1705296" cy="1393103"/>
            <a:chOff x="7596559" y="-700407"/>
            <a:chExt cx="1278972" cy="1393103"/>
          </a:xfrm>
        </p:grpSpPr>
        <p:grpSp>
          <p:nvGrpSpPr>
            <p:cNvPr id="55" name="组合 54"/>
            <p:cNvGrpSpPr/>
            <p:nvPr userDrawn="1"/>
          </p:nvGrpSpPr>
          <p:grpSpPr>
            <a:xfrm>
              <a:off x="7596559" y="-700407"/>
              <a:ext cx="1278972" cy="1393103"/>
              <a:chOff x="7631852" y="336928"/>
              <a:chExt cx="900588" cy="4460224"/>
            </a:xfrm>
          </p:grpSpPr>
          <p:sp>
            <p:nvSpPr>
              <p:cNvPr id="58" name="圆角矩形 57"/>
              <p:cNvSpPr/>
              <p:nvPr/>
            </p:nvSpPr>
            <p:spPr>
              <a:xfrm>
                <a:off x="7668344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7631852" y="336928"/>
                <a:ext cx="864096" cy="432374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6" name="TextBox 55"/>
            <p:cNvSpPr txBox="1"/>
            <p:nvPr userDrawn="1"/>
          </p:nvSpPr>
          <p:spPr>
            <a:xfrm>
              <a:off x="7692665" y="67741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anose="020B0506020104020203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04</a:t>
              </a:r>
              <a:endParaRPr lang="zh-CN" altLang="en-US" sz="1800" b="1" dirty="0">
                <a:solidFill>
                  <a:schemeClr val="bg1"/>
                </a:solidFill>
                <a:latin typeface="Gill Sans MT Condensed" panose="020B0506020104020203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7" name="TextBox 56"/>
            <p:cNvSpPr txBox="1"/>
            <p:nvPr userDrawn="1"/>
          </p:nvSpPr>
          <p:spPr>
            <a:xfrm>
              <a:off x="769908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教学效果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 hidden="1"/>
          <p:cNvSpPr txBox="1"/>
          <p:nvPr userDrawn="1"/>
        </p:nvSpPr>
        <p:spPr>
          <a:xfrm>
            <a:off x="25138" y="-14371"/>
            <a:ext cx="229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333333"/>
                </a:solidFill>
                <a:latin typeface="Gill Sans Ultra Bold" panose="020B0A02020104020203" pitchFamily="34" charset="0"/>
              </a:rPr>
              <a:t>LOGO</a:t>
            </a:r>
            <a:endParaRPr lang="zh-CN" altLang="en-US" sz="3200" dirty="0">
              <a:solidFill>
                <a:srgbClr val="333333"/>
              </a:solidFill>
              <a:latin typeface="Gill Sans Ultra Bold" panose="020B0A02020104020203" pitchFamily="34" charset="0"/>
            </a:endParaRPr>
          </a:p>
        </p:txBody>
      </p:sp>
      <p:grpSp>
        <p:nvGrpSpPr>
          <p:cNvPr id="59" name="组合 58"/>
          <p:cNvGrpSpPr/>
          <p:nvPr userDrawn="1"/>
        </p:nvGrpSpPr>
        <p:grpSpPr>
          <a:xfrm>
            <a:off x="4419649" y="-715238"/>
            <a:ext cx="1742672" cy="1397180"/>
            <a:chOff x="3314736" y="-715238"/>
            <a:chExt cx="1307004" cy="1397180"/>
          </a:xfrm>
        </p:grpSpPr>
        <p:grpSp>
          <p:nvGrpSpPr>
            <p:cNvPr id="34" name="组合 33"/>
            <p:cNvGrpSpPr/>
            <p:nvPr userDrawn="1"/>
          </p:nvGrpSpPr>
          <p:grpSpPr>
            <a:xfrm>
              <a:off x="3314736" y="-715238"/>
              <a:ext cx="1307004" cy="1397180"/>
              <a:chOff x="4227737" y="323875"/>
              <a:chExt cx="920327" cy="4473277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4283968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4227737" y="323875"/>
                <a:ext cx="879048" cy="4323744"/>
              </a:xfrm>
              <a:prstGeom prst="roundRect">
                <a:avLst/>
              </a:prstGeom>
              <a:solidFill>
                <a:srgbClr val="4352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35" name="TextBox 34"/>
            <p:cNvSpPr txBox="1"/>
            <p:nvPr userDrawn="1"/>
          </p:nvSpPr>
          <p:spPr>
            <a:xfrm>
              <a:off x="3372889" y="44624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anose="020B0506020104020203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01</a:t>
              </a:r>
              <a:endParaRPr lang="zh-CN" altLang="en-US" sz="1800" b="1" dirty="0">
                <a:solidFill>
                  <a:schemeClr val="bg1"/>
                </a:solidFill>
                <a:latin typeface="Gill Sans MT Condensed" panose="020B0506020104020203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6" name="TextBox 35"/>
            <p:cNvSpPr txBox="1"/>
            <p:nvPr userDrawn="1"/>
          </p:nvSpPr>
          <p:spPr>
            <a:xfrm>
              <a:off x="3372889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教学分析</a:t>
              </a:r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8210957" y="-708071"/>
            <a:ext cx="1714191" cy="1393350"/>
            <a:chOff x="6158217" y="-708071"/>
            <a:chExt cx="1285643" cy="1393350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6158217" y="-708071"/>
              <a:ext cx="1285643" cy="1393350"/>
              <a:chOff x="6475026" y="329329"/>
              <a:chExt cx="905286" cy="4461015"/>
            </a:xfrm>
          </p:grpSpPr>
          <p:sp>
            <p:nvSpPr>
              <p:cNvPr id="43" name="圆角矩形 42"/>
              <p:cNvSpPr/>
              <p:nvPr/>
            </p:nvSpPr>
            <p:spPr>
              <a:xfrm>
                <a:off x="6516216" y="422267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44" name="圆角矩形 43"/>
              <p:cNvSpPr/>
              <p:nvPr/>
            </p:nvSpPr>
            <p:spPr>
              <a:xfrm>
                <a:off x="6475026" y="329329"/>
                <a:ext cx="864096" cy="4323744"/>
              </a:xfrm>
              <a:prstGeom prst="roundRect">
                <a:avLst/>
              </a:prstGeom>
              <a:solidFill>
                <a:srgbClr val="2A8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41" name="TextBox 40"/>
            <p:cNvSpPr txBox="1"/>
            <p:nvPr userDrawn="1"/>
          </p:nvSpPr>
          <p:spPr>
            <a:xfrm>
              <a:off x="6226223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anose="020B0506020104020203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03</a:t>
              </a:r>
              <a:endParaRPr lang="zh-CN" altLang="en-US" sz="1800" b="1" dirty="0">
                <a:solidFill>
                  <a:schemeClr val="bg1"/>
                </a:solidFill>
                <a:latin typeface="Gill Sans MT Condensed" panose="020B0506020104020203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2" name="TextBox 41"/>
            <p:cNvSpPr txBox="1"/>
            <p:nvPr userDrawn="1"/>
          </p:nvSpPr>
          <p:spPr>
            <a:xfrm>
              <a:off x="620951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教学过程</a:t>
              </a:r>
            </a:p>
          </p:txBody>
        </p:sp>
      </p:grpSp>
      <p:grpSp>
        <p:nvGrpSpPr>
          <p:cNvPr id="62" name="组合 61"/>
          <p:cNvGrpSpPr/>
          <p:nvPr userDrawn="1"/>
        </p:nvGrpSpPr>
        <p:grpSpPr>
          <a:xfrm>
            <a:off x="10128745" y="-700407"/>
            <a:ext cx="1705296" cy="1393103"/>
            <a:chOff x="7596559" y="-700407"/>
            <a:chExt cx="1278972" cy="1393103"/>
          </a:xfrm>
        </p:grpSpPr>
        <p:grpSp>
          <p:nvGrpSpPr>
            <p:cNvPr id="46" name="组合 45"/>
            <p:cNvGrpSpPr/>
            <p:nvPr userDrawn="1"/>
          </p:nvGrpSpPr>
          <p:grpSpPr>
            <a:xfrm>
              <a:off x="7596559" y="-700407"/>
              <a:ext cx="1278972" cy="1393103"/>
              <a:chOff x="7631852" y="336928"/>
              <a:chExt cx="900588" cy="4460224"/>
            </a:xfrm>
          </p:grpSpPr>
          <p:sp>
            <p:nvSpPr>
              <p:cNvPr id="49" name="圆角矩形 48"/>
              <p:cNvSpPr/>
              <p:nvPr/>
            </p:nvSpPr>
            <p:spPr>
              <a:xfrm>
                <a:off x="7668344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7631852" y="336928"/>
                <a:ext cx="864096" cy="432374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47" name="TextBox 46"/>
            <p:cNvSpPr txBox="1"/>
            <p:nvPr userDrawn="1"/>
          </p:nvSpPr>
          <p:spPr>
            <a:xfrm>
              <a:off x="7692665" y="67741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anose="020B0506020104020203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04</a:t>
              </a:r>
              <a:endParaRPr lang="zh-CN" altLang="en-US" sz="1800" b="1" dirty="0">
                <a:solidFill>
                  <a:schemeClr val="bg1"/>
                </a:solidFill>
                <a:latin typeface="Gill Sans MT Condensed" panose="020B0506020104020203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8" name="TextBox 47"/>
            <p:cNvSpPr txBox="1"/>
            <p:nvPr userDrawn="1"/>
          </p:nvSpPr>
          <p:spPr>
            <a:xfrm>
              <a:off x="769908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教学效果</a:t>
              </a:r>
            </a:p>
          </p:txBody>
        </p:sp>
      </p:grpSp>
      <p:grpSp>
        <p:nvGrpSpPr>
          <p:cNvPr id="60" name="组合 59"/>
          <p:cNvGrpSpPr/>
          <p:nvPr userDrawn="1"/>
        </p:nvGrpSpPr>
        <p:grpSpPr>
          <a:xfrm>
            <a:off x="6301954" y="-711878"/>
            <a:ext cx="1714296" cy="1394349"/>
            <a:chOff x="4726465" y="-711878"/>
            <a:chExt cx="1285722" cy="1394349"/>
          </a:xfrm>
        </p:grpSpPr>
        <p:grpSp>
          <p:nvGrpSpPr>
            <p:cNvPr id="52" name="组合 51"/>
            <p:cNvGrpSpPr/>
            <p:nvPr userDrawn="1"/>
          </p:nvGrpSpPr>
          <p:grpSpPr>
            <a:xfrm>
              <a:off x="4726465" y="-711878"/>
              <a:ext cx="1285722" cy="1394349"/>
              <a:chOff x="5322842" y="326129"/>
              <a:chExt cx="905342" cy="4464216"/>
            </a:xfrm>
          </p:grpSpPr>
          <p:sp>
            <p:nvSpPr>
              <p:cNvPr id="55" name="圆角矩形 54"/>
              <p:cNvSpPr/>
              <p:nvPr/>
            </p:nvSpPr>
            <p:spPr>
              <a:xfrm>
                <a:off x="5364088" y="422268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6" name="圆角矩形 55"/>
              <p:cNvSpPr/>
              <p:nvPr/>
            </p:nvSpPr>
            <p:spPr>
              <a:xfrm>
                <a:off x="5322842" y="326129"/>
                <a:ext cx="864096" cy="4323744"/>
              </a:xfrm>
              <a:prstGeom prst="roundRect">
                <a:avLst/>
              </a:prstGeom>
              <a:solidFill>
                <a:srgbClr val="1E6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3" name="TextBox 52"/>
            <p:cNvSpPr txBox="1"/>
            <p:nvPr userDrawn="1"/>
          </p:nvSpPr>
          <p:spPr>
            <a:xfrm>
              <a:off x="4794471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anose="020B0506020104020203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02</a:t>
              </a:r>
              <a:endParaRPr lang="zh-CN" altLang="en-US" sz="1800" b="1" dirty="0">
                <a:solidFill>
                  <a:schemeClr val="bg1"/>
                </a:solidFill>
                <a:latin typeface="Gill Sans MT Condensed" panose="020B0506020104020203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4" name="TextBox 53"/>
            <p:cNvSpPr txBox="1"/>
            <p:nvPr userDrawn="1"/>
          </p:nvSpPr>
          <p:spPr>
            <a:xfrm>
              <a:off x="477994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教学策略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image" Target="../media/image34.tmp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slideLayout" Target="../slideLayouts/slideLayout11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18" Type="http://schemas.openxmlformats.org/officeDocument/2006/relationships/slideLayout" Target="../slideLayouts/slideLayout11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tags" Target="../tags/tag43.xml"/><Relationship Id="rId2" Type="http://schemas.openxmlformats.org/officeDocument/2006/relationships/tags" Target="../tags/tag28.xml"/><Relationship Id="rId16" Type="http://schemas.openxmlformats.org/officeDocument/2006/relationships/tags" Target="../tags/tag42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5" Type="http://schemas.openxmlformats.org/officeDocument/2006/relationships/tags" Target="../tags/tag41.xml"/><Relationship Id="rId10" Type="http://schemas.openxmlformats.org/officeDocument/2006/relationships/tags" Target="../tags/tag36.xml"/><Relationship Id="rId19" Type="http://schemas.openxmlformats.org/officeDocument/2006/relationships/image" Target="../media/image34.tmp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31693"/>
            <a:ext cx="12192001" cy="6870567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2149057" y="3429000"/>
            <a:ext cx="7342288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 284"/>
          <p:cNvSpPr>
            <a:spLocks noEditPoints="1"/>
          </p:cNvSpPr>
          <p:nvPr/>
        </p:nvSpPr>
        <p:spPr bwMode="auto">
          <a:xfrm>
            <a:off x="9239652" y="4817013"/>
            <a:ext cx="1914405" cy="1419137"/>
          </a:xfrm>
          <a:custGeom>
            <a:avLst/>
            <a:gdLst>
              <a:gd name="T0" fmla="*/ 1 w 85"/>
              <a:gd name="T1" fmla="*/ 0 h 63"/>
              <a:gd name="T2" fmla="*/ 0 w 85"/>
              <a:gd name="T3" fmla="*/ 62 h 63"/>
              <a:gd name="T4" fmla="*/ 16 w 85"/>
              <a:gd name="T5" fmla="*/ 63 h 63"/>
              <a:gd name="T6" fmla="*/ 18 w 85"/>
              <a:gd name="T7" fmla="*/ 1 h 63"/>
              <a:gd name="T8" fmla="*/ 2 w 85"/>
              <a:gd name="T9" fmla="*/ 5 h 63"/>
              <a:gd name="T10" fmla="*/ 14 w 85"/>
              <a:gd name="T11" fmla="*/ 4 h 63"/>
              <a:gd name="T12" fmla="*/ 16 w 85"/>
              <a:gd name="T13" fmla="*/ 28 h 63"/>
              <a:gd name="T14" fmla="*/ 3 w 85"/>
              <a:gd name="T15" fmla="*/ 29 h 63"/>
              <a:gd name="T16" fmla="*/ 2 w 85"/>
              <a:gd name="T17" fmla="*/ 5 h 63"/>
              <a:gd name="T18" fmla="*/ 2 w 85"/>
              <a:gd name="T19" fmla="*/ 56 h 63"/>
              <a:gd name="T20" fmla="*/ 2 w 85"/>
              <a:gd name="T21" fmla="*/ 55 h 63"/>
              <a:gd name="T22" fmla="*/ 16 w 85"/>
              <a:gd name="T23" fmla="*/ 56 h 63"/>
              <a:gd name="T24" fmla="*/ 16 w 85"/>
              <a:gd name="T25" fmla="*/ 52 h 63"/>
              <a:gd name="T26" fmla="*/ 2 w 85"/>
              <a:gd name="T27" fmla="*/ 52 h 63"/>
              <a:gd name="T28" fmla="*/ 16 w 85"/>
              <a:gd name="T29" fmla="*/ 51 h 63"/>
              <a:gd name="T30" fmla="*/ 16 w 85"/>
              <a:gd name="T31" fmla="*/ 52 h 63"/>
              <a:gd name="T32" fmla="*/ 21 w 85"/>
              <a:gd name="T33" fmla="*/ 0 h 63"/>
              <a:gd name="T34" fmla="*/ 19 w 85"/>
              <a:gd name="T35" fmla="*/ 62 h 63"/>
              <a:gd name="T36" fmla="*/ 36 w 85"/>
              <a:gd name="T37" fmla="*/ 63 h 63"/>
              <a:gd name="T38" fmla="*/ 38 w 85"/>
              <a:gd name="T39" fmla="*/ 1 h 63"/>
              <a:gd name="T40" fmla="*/ 22 w 85"/>
              <a:gd name="T41" fmla="*/ 5 h 63"/>
              <a:gd name="T42" fmla="*/ 34 w 85"/>
              <a:gd name="T43" fmla="*/ 4 h 63"/>
              <a:gd name="T44" fmla="*/ 35 w 85"/>
              <a:gd name="T45" fmla="*/ 28 h 63"/>
              <a:gd name="T46" fmla="*/ 23 w 85"/>
              <a:gd name="T47" fmla="*/ 29 h 63"/>
              <a:gd name="T48" fmla="*/ 22 w 85"/>
              <a:gd name="T49" fmla="*/ 5 h 63"/>
              <a:gd name="T50" fmla="*/ 22 w 85"/>
              <a:gd name="T51" fmla="*/ 56 h 63"/>
              <a:gd name="T52" fmla="*/ 22 w 85"/>
              <a:gd name="T53" fmla="*/ 55 h 63"/>
              <a:gd name="T54" fmla="*/ 36 w 85"/>
              <a:gd name="T55" fmla="*/ 56 h 63"/>
              <a:gd name="T56" fmla="*/ 35 w 85"/>
              <a:gd name="T57" fmla="*/ 52 h 63"/>
              <a:gd name="T58" fmla="*/ 21 w 85"/>
              <a:gd name="T59" fmla="*/ 52 h 63"/>
              <a:gd name="T60" fmla="*/ 35 w 85"/>
              <a:gd name="T61" fmla="*/ 51 h 63"/>
              <a:gd name="T62" fmla="*/ 35 w 85"/>
              <a:gd name="T63" fmla="*/ 52 h 63"/>
              <a:gd name="T64" fmla="*/ 53 w 85"/>
              <a:gd name="T65" fmla="*/ 1 h 63"/>
              <a:gd name="T66" fmla="*/ 38 w 85"/>
              <a:gd name="T67" fmla="*/ 9 h 63"/>
              <a:gd name="T68" fmla="*/ 69 w 85"/>
              <a:gd name="T69" fmla="*/ 62 h 63"/>
              <a:gd name="T70" fmla="*/ 84 w 85"/>
              <a:gd name="T71" fmla="*/ 55 h 63"/>
              <a:gd name="T72" fmla="*/ 64 w 85"/>
              <a:gd name="T73" fmla="*/ 27 h 63"/>
              <a:gd name="T74" fmla="*/ 53 w 85"/>
              <a:gd name="T75" fmla="*/ 32 h 63"/>
              <a:gd name="T76" fmla="*/ 42 w 85"/>
              <a:gd name="T77" fmla="*/ 11 h 63"/>
              <a:gd name="T78" fmla="*/ 53 w 85"/>
              <a:gd name="T79" fmla="*/ 6 h 63"/>
              <a:gd name="T80" fmla="*/ 64 w 85"/>
              <a:gd name="T81" fmla="*/ 27 h 63"/>
              <a:gd name="T82" fmla="*/ 66 w 85"/>
              <a:gd name="T83" fmla="*/ 52 h 63"/>
              <a:gd name="T84" fmla="*/ 78 w 85"/>
              <a:gd name="T85" fmla="*/ 46 h 63"/>
              <a:gd name="T86" fmla="*/ 66 w 85"/>
              <a:gd name="T87" fmla="*/ 53 h 63"/>
              <a:gd name="T88" fmla="*/ 80 w 85"/>
              <a:gd name="T89" fmla="*/ 49 h 63"/>
              <a:gd name="T90" fmla="*/ 68 w 85"/>
              <a:gd name="T91" fmla="*/ 56 h 63"/>
              <a:gd name="T92" fmla="*/ 79 w 85"/>
              <a:gd name="T93" fmla="*/ 49 h 63"/>
              <a:gd name="T94" fmla="*/ 80 w 85"/>
              <a:gd name="T95" fmla="*/ 49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5" h="63">
                <a:moveTo>
                  <a:pt x="16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2"/>
                  <a:pt x="1" y="63"/>
                  <a:pt x="1" y="63"/>
                </a:cubicBezTo>
                <a:cubicBezTo>
                  <a:pt x="16" y="63"/>
                  <a:pt x="16" y="63"/>
                  <a:pt x="16" y="63"/>
                </a:cubicBezTo>
                <a:cubicBezTo>
                  <a:pt x="17" y="63"/>
                  <a:pt x="18" y="62"/>
                  <a:pt x="18" y="62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7" y="0"/>
                  <a:pt x="16" y="0"/>
                </a:cubicBezTo>
                <a:close/>
                <a:moveTo>
                  <a:pt x="2" y="5"/>
                </a:moveTo>
                <a:cubicBezTo>
                  <a:pt x="2" y="4"/>
                  <a:pt x="3" y="4"/>
                  <a:pt x="3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4"/>
                  <a:pt x="16" y="4"/>
                  <a:pt x="16" y="5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8"/>
                  <a:pt x="15" y="29"/>
                  <a:pt x="14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29"/>
                  <a:pt x="2" y="28"/>
                  <a:pt x="2" y="28"/>
                </a:cubicBezTo>
                <a:lnTo>
                  <a:pt x="2" y="5"/>
                </a:lnTo>
                <a:close/>
                <a:moveTo>
                  <a:pt x="16" y="56"/>
                </a:moveTo>
                <a:cubicBezTo>
                  <a:pt x="2" y="56"/>
                  <a:pt x="2" y="56"/>
                  <a:pt x="2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2" y="55"/>
                  <a:pt x="2" y="55"/>
                  <a:pt x="2" y="55"/>
                </a:cubicBezTo>
                <a:cubicBezTo>
                  <a:pt x="16" y="55"/>
                  <a:pt x="16" y="55"/>
                  <a:pt x="16" y="55"/>
                </a:cubicBezTo>
                <a:cubicBezTo>
                  <a:pt x="16" y="55"/>
                  <a:pt x="16" y="55"/>
                  <a:pt x="16" y="56"/>
                </a:cubicBezTo>
                <a:cubicBezTo>
                  <a:pt x="16" y="56"/>
                  <a:pt x="16" y="56"/>
                  <a:pt x="16" y="56"/>
                </a:cubicBezTo>
                <a:close/>
                <a:moveTo>
                  <a:pt x="16" y="52"/>
                </a:move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1"/>
                  <a:pt x="2" y="51"/>
                </a:cubicBezTo>
                <a:cubicBezTo>
                  <a:pt x="16" y="51"/>
                  <a:pt x="16" y="51"/>
                  <a:pt x="16" y="51"/>
                </a:cubicBezTo>
                <a:cubicBezTo>
                  <a:pt x="16" y="51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lose/>
                <a:moveTo>
                  <a:pt x="36" y="0"/>
                </a:moveTo>
                <a:cubicBezTo>
                  <a:pt x="21" y="0"/>
                  <a:pt x="21" y="0"/>
                  <a:pt x="21" y="0"/>
                </a:cubicBezTo>
                <a:cubicBezTo>
                  <a:pt x="20" y="0"/>
                  <a:pt x="19" y="1"/>
                  <a:pt x="19" y="1"/>
                </a:cubicBezTo>
                <a:cubicBezTo>
                  <a:pt x="19" y="62"/>
                  <a:pt x="19" y="62"/>
                  <a:pt x="19" y="62"/>
                </a:cubicBezTo>
                <a:cubicBezTo>
                  <a:pt x="19" y="62"/>
                  <a:pt x="20" y="63"/>
                  <a:pt x="21" y="63"/>
                </a:cubicBezTo>
                <a:cubicBezTo>
                  <a:pt x="36" y="63"/>
                  <a:pt x="36" y="63"/>
                  <a:pt x="36" y="63"/>
                </a:cubicBezTo>
                <a:cubicBezTo>
                  <a:pt x="37" y="63"/>
                  <a:pt x="38" y="62"/>
                  <a:pt x="38" y="62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1"/>
                  <a:pt x="37" y="0"/>
                  <a:pt x="36" y="0"/>
                </a:cubicBezTo>
                <a:close/>
                <a:moveTo>
                  <a:pt x="22" y="5"/>
                </a:moveTo>
                <a:cubicBezTo>
                  <a:pt x="22" y="4"/>
                  <a:pt x="22" y="4"/>
                  <a:pt x="23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5" y="4"/>
                  <a:pt x="35" y="4"/>
                  <a:pt x="35" y="5"/>
                </a:cubicBezTo>
                <a:cubicBezTo>
                  <a:pt x="35" y="28"/>
                  <a:pt x="35" y="28"/>
                  <a:pt x="35" y="28"/>
                </a:cubicBezTo>
                <a:cubicBezTo>
                  <a:pt x="35" y="28"/>
                  <a:pt x="35" y="29"/>
                  <a:pt x="34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2" y="29"/>
                  <a:pt x="22" y="28"/>
                  <a:pt x="22" y="28"/>
                </a:cubicBezTo>
                <a:lnTo>
                  <a:pt x="22" y="5"/>
                </a:lnTo>
                <a:close/>
                <a:moveTo>
                  <a:pt x="35" y="56"/>
                </a:moveTo>
                <a:cubicBezTo>
                  <a:pt x="22" y="56"/>
                  <a:pt x="22" y="56"/>
                  <a:pt x="22" y="56"/>
                </a:cubicBezTo>
                <a:cubicBezTo>
                  <a:pt x="22" y="56"/>
                  <a:pt x="21" y="56"/>
                  <a:pt x="21" y="56"/>
                </a:cubicBezTo>
                <a:cubicBezTo>
                  <a:pt x="21" y="55"/>
                  <a:pt x="22" y="55"/>
                  <a:pt x="22" y="55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5"/>
                  <a:pt x="36" y="55"/>
                  <a:pt x="36" y="56"/>
                </a:cubicBezTo>
                <a:cubicBezTo>
                  <a:pt x="36" y="56"/>
                  <a:pt x="35" y="56"/>
                  <a:pt x="35" y="56"/>
                </a:cubicBezTo>
                <a:close/>
                <a:moveTo>
                  <a:pt x="35" y="52"/>
                </a:moveTo>
                <a:cubicBezTo>
                  <a:pt x="22" y="52"/>
                  <a:pt x="22" y="52"/>
                  <a:pt x="22" y="52"/>
                </a:cubicBezTo>
                <a:cubicBezTo>
                  <a:pt x="22" y="52"/>
                  <a:pt x="21" y="52"/>
                  <a:pt x="21" y="52"/>
                </a:cubicBezTo>
                <a:cubicBezTo>
                  <a:pt x="21" y="52"/>
                  <a:pt x="22" y="51"/>
                  <a:pt x="22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6" y="52"/>
                  <a:pt x="36" y="52"/>
                </a:cubicBezTo>
                <a:cubicBezTo>
                  <a:pt x="36" y="52"/>
                  <a:pt x="35" y="52"/>
                  <a:pt x="35" y="52"/>
                </a:cubicBezTo>
                <a:close/>
                <a:moveTo>
                  <a:pt x="85" y="53"/>
                </a:moveTo>
                <a:cubicBezTo>
                  <a:pt x="53" y="1"/>
                  <a:pt x="53" y="1"/>
                  <a:pt x="53" y="1"/>
                </a:cubicBezTo>
                <a:cubicBezTo>
                  <a:pt x="53" y="1"/>
                  <a:pt x="52" y="1"/>
                  <a:pt x="51" y="1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10"/>
                  <a:pt x="37" y="10"/>
                  <a:pt x="38" y="11"/>
                </a:cubicBezTo>
                <a:cubicBezTo>
                  <a:pt x="69" y="62"/>
                  <a:pt x="69" y="62"/>
                  <a:pt x="69" y="62"/>
                </a:cubicBezTo>
                <a:cubicBezTo>
                  <a:pt x="70" y="63"/>
                  <a:pt x="70" y="63"/>
                  <a:pt x="71" y="62"/>
                </a:cubicBezTo>
                <a:cubicBezTo>
                  <a:pt x="84" y="55"/>
                  <a:pt x="84" y="55"/>
                  <a:pt x="84" y="55"/>
                </a:cubicBezTo>
                <a:cubicBezTo>
                  <a:pt x="85" y="54"/>
                  <a:pt x="85" y="53"/>
                  <a:pt x="85" y="53"/>
                </a:cubicBezTo>
                <a:close/>
                <a:moveTo>
                  <a:pt x="64" y="27"/>
                </a:moveTo>
                <a:cubicBezTo>
                  <a:pt x="55" y="32"/>
                  <a:pt x="55" y="32"/>
                  <a:pt x="55" y="32"/>
                </a:cubicBezTo>
                <a:cubicBezTo>
                  <a:pt x="54" y="33"/>
                  <a:pt x="54" y="33"/>
                  <a:pt x="53" y="32"/>
                </a:cubicBezTo>
                <a:cubicBezTo>
                  <a:pt x="42" y="13"/>
                  <a:pt x="42" y="13"/>
                  <a:pt x="42" y="13"/>
                </a:cubicBezTo>
                <a:cubicBezTo>
                  <a:pt x="41" y="12"/>
                  <a:pt x="41" y="11"/>
                  <a:pt x="42" y="11"/>
                </a:cubicBezTo>
                <a:cubicBezTo>
                  <a:pt x="51" y="5"/>
                  <a:pt x="51" y="5"/>
                  <a:pt x="51" y="5"/>
                </a:cubicBezTo>
                <a:cubicBezTo>
                  <a:pt x="52" y="5"/>
                  <a:pt x="53" y="5"/>
                  <a:pt x="53" y="6"/>
                </a:cubicBezTo>
                <a:cubicBezTo>
                  <a:pt x="65" y="25"/>
                  <a:pt x="65" y="25"/>
                  <a:pt x="65" y="25"/>
                </a:cubicBezTo>
                <a:cubicBezTo>
                  <a:pt x="65" y="26"/>
                  <a:pt x="65" y="26"/>
                  <a:pt x="64" y="27"/>
                </a:cubicBezTo>
                <a:close/>
                <a:moveTo>
                  <a:pt x="66" y="53"/>
                </a:moveTo>
                <a:cubicBezTo>
                  <a:pt x="66" y="53"/>
                  <a:pt x="66" y="53"/>
                  <a:pt x="66" y="52"/>
                </a:cubicBezTo>
                <a:cubicBezTo>
                  <a:pt x="77" y="45"/>
                  <a:pt x="77" y="45"/>
                  <a:pt x="77" y="45"/>
                </a:cubicBezTo>
                <a:cubicBezTo>
                  <a:pt x="78" y="45"/>
                  <a:pt x="78" y="45"/>
                  <a:pt x="78" y="46"/>
                </a:cubicBezTo>
                <a:cubicBezTo>
                  <a:pt x="78" y="46"/>
                  <a:pt x="78" y="46"/>
                  <a:pt x="78" y="46"/>
                </a:cubicBezTo>
                <a:cubicBezTo>
                  <a:pt x="66" y="53"/>
                  <a:pt x="66" y="53"/>
                  <a:pt x="66" y="53"/>
                </a:cubicBezTo>
                <a:cubicBezTo>
                  <a:pt x="66" y="53"/>
                  <a:pt x="66" y="53"/>
                  <a:pt x="66" y="53"/>
                </a:cubicBezTo>
                <a:close/>
                <a:moveTo>
                  <a:pt x="80" y="49"/>
                </a:moveTo>
                <a:cubicBezTo>
                  <a:pt x="68" y="56"/>
                  <a:pt x="68" y="56"/>
                  <a:pt x="68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79" y="49"/>
                  <a:pt x="79" y="49"/>
                  <a:pt x="79" y="49"/>
                </a:cubicBezTo>
                <a:cubicBezTo>
                  <a:pt x="80" y="48"/>
                  <a:pt x="80" y="49"/>
                  <a:pt x="80" y="49"/>
                </a:cubicBezTo>
                <a:cubicBezTo>
                  <a:pt x="80" y="49"/>
                  <a:pt x="80" y="49"/>
                  <a:pt x="80" y="49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74" name="组合 73"/>
          <p:cNvGrpSpPr/>
          <p:nvPr/>
        </p:nvGrpSpPr>
        <p:grpSpPr>
          <a:xfrm>
            <a:off x="-17094" y="-399144"/>
            <a:ext cx="863598" cy="7656288"/>
            <a:chOff x="-11273" y="-594773"/>
            <a:chExt cx="719786" cy="7462505"/>
          </a:xfrm>
        </p:grpSpPr>
        <p:sp>
          <p:nvSpPr>
            <p:cNvPr id="75" name="等腰三角形 74"/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等腰三角形 75"/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等腰三角形 76"/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等腰三角形 77"/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等腰三角形 78"/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等腰三角形 79"/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等腰三角形 80"/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等腰三角形 81"/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等腰三角形 82"/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5" name="TextBox 1"/>
          <p:cNvSpPr txBox="1"/>
          <p:nvPr/>
        </p:nvSpPr>
        <p:spPr>
          <a:xfrm>
            <a:off x="1609293" y="2434912"/>
            <a:ext cx="8217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计算机基础及</a:t>
            </a:r>
            <a:r>
              <a:rPr lang="en-US" altLang="zh-CN" sz="54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Python</a:t>
            </a:r>
            <a:r>
              <a:rPr lang="zh-CN" altLang="en-US" sz="54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简介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493870" y="3844958"/>
            <a:ext cx="421265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江苏大学     计算机科学与技术学院</a:t>
            </a:r>
          </a:p>
        </p:txBody>
      </p:sp>
      <p:pic>
        <p:nvPicPr>
          <p:cNvPr id="6" name="图片 5" descr="C:\Users\lenovo\Pictures\江苏大学图标.jpg江苏大学图标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14280" y="470535"/>
            <a:ext cx="1454150" cy="1453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800" tmFilter="0,0; .5, 1; 1, 1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9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3011876" cy="504056"/>
            <a:chOff x="169526" y="203448"/>
            <a:chExt cx="3011876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4" y="245839"/>
              <a:ext cx="2400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 言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647495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直接连接符 5"/>
          <p:cNvCxnSpPr/>
          <p:nvPr/>
        </p:nvCxnSpPr>
        <p:spPr>
          <a:xfrm flipH="1">
            <a:off x="6744072" y="6245020"/>
            <a:ext cx="4921058" cy="0"/>
          </a:xfrm>
          <a:prstGeom prst="line">
            <a:avLst/>
          </a:prstGeom>
          <a:ln>
            <a:solidFill>
              <a:srgbClr val="1E6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5114697" y="4352281"/>
            <a:ext cx="750866" cy="1124980"/>
          </a:xfrm>
          <a:prstGeom prst="line">
            <a:avLst/>
          </a:prstGeom>
          <a:ln>
            <a:solidFill>
              <a:srgbClr val="1E6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6096000" y="5664640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9" name="椭圆 48"/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7106958" y="5664640"/>
            <a:ext cx="4071062" cy="662554"/>
          </a:xfrm>
          <a:prstGeom prst="rect">
            <a:avLst/>
          </a:prstGeom>
        </p:spPr>
        <p:txBody>
          <a:bodyPr wrap="non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800" b="1" kern="1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为什么我们需要计算机</a:t>
            </a:r>
            <a:r>
              <a:rPr lang="en-US" altLang="zh-CN" sz="2800" b="1" kern="1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endParaRPr lang="zh-CN" altLang="zh-CN" sz="2800" b="1" kern="100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55379" y="4953665"/>
            <a:ext cx="4137102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网络更是提供了人类多维度的沟通和更多的生活、工作模式。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776" y="714912"/>
            <a:ext cx="5484440" cy="3880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8084" y="907938"/>
            <a:ext cx="3433916" cy="36877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A5394A-1D23-DEE0-19CA-C395E84DA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01DB20A0-2880-692A-90A7-79E7E6A1BBBE}"/>
              </a:ext>
            </a:extLst>
          </p:cNvPr>
          <p:cNvGrpSpPr/>
          <p:nvPr/>
        </p:nvGrpSpPr>
        <p:grpSpPr>
          <a:xfrm>
            <a:off x="170320" y="203448"/>
            <a:ext cx="3011876" cy="504056"/>
            <a:chOff x="169526" y="203448"/>
            <a:chExt cx="3011876" cy="5040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2F33F0-8BFA-FFF6-36E4-AC739D7F9ED4}"/>
                </a:ext>
              </a:extLst>
            </p:cNvPr>
            <p:cNvSpPr txBox="1"/>
            <p:nvPr/>
          </p:nvSpPr>
          <p:spPr>
            <a:xfrm>
              <a:off x="781174" y="245839"/>
              <a:ext cx="2400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 言</a:t>
              </a: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5C196463-552A-0EEC-AA17-03C102D6F4B7}"/>
                </a:ext>
              </a:extLst>
            </p:cNvPr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8D050773-AC1C-C5EF-D510-B987424A3EF6}"/>
                  </a:ext>
                </a:extLst>
              </p:cNvPr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7D836DA4-C699-DDB0-0F93-48757EA2A3B9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98BB7DF-4AA1-4047-C4BA-2679A884BB1A}"/>
                </a:ext>
              </a:extLst>
            </p:cNvPr>
            <p:cNvCxnSpPr/>
            <p:nvPr/>
          </p:nvCxnSpPr>
          <p:spPr>
            <a:xfrm>
              <a:off x="775303" y="707504"/>
              <a:ext cx="1647495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EF0D881-A33F-AA92-6230-606AA815B5EA}"/>
              </a:ext>
            </a:extLst>
          </p:cNvPr>
          <p:cNvCxnSpPr/>
          <p:nvPr/>
        </p:nvCxnSpPr>
        <p:spPr>
          <a:xfrm flipH="1">
            <a:off x="6744072" y="6245020"/>
            <a:ext cx="4921058" cy="0"/>
          </a:xfrm>
          <a:prstGeom prst="line">
            <a:avLst/>
          </a:prstGeom>
          <a:ln>
            <a:solidFill>
              <a:srgbClr val="1E6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D2449DC-D18D-6F21-9059-9388EB678466}"/>
              </a:ext>
            </a:extLst>
          </p:cNvPr>
          <p:cNvCxnSpPr>
            <a:cxnSpLocks/>
            <a:endCxn id="54" idx="3"/>
          </p:cNvCxnSpPr>
          <p:nvPr/>
        </p:nvCxnSpPr>
        <p:spPr>
          <a:xfrm flipH="1" flipV="1">
            <a:off x="4692481" y="5390869"/>
            <a:ext cx="1173082" cy="86392"/>
          </a:xfrm>
          <a:prstGeom prst="line">
            <a:avLst/>
          </a:prstGeom>
          <a:ln>
            <a:solidFill>
              <a:srgbClr val="1E6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E3D70D6-C3C2-BF00-C64C-0CCCA7025E4B}"/>
              </a:ext>
            </a:extLst>
          </p:cNvPr>
          <p:cNvGrpSpPr/>
          <p:nvPr/>
        </p:nvGrpSpPr>
        <p:grpSpPr>
          <a:xfrm>
            <a:off x="6096000" y="5664640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639DFEF9-FF06-9C5E-AA8E-8F42EC4248CC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82FBE119-A167-CAB6-967C-55FE4BEA4BC6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0C292D9E-1105-5249-D788-E2C7DDB0B342}"/>
              </a:ext>
            </a:extLst>
          </p:cNvPr>
          <p:cNvSpPr/>
          <p:nvPr/>
        </p:nvSpPr>
        <p:spPr>
          <a:xfrm>
            <a:off x="7106958" y="5664640"/>
            <a:ext cx="4071062" cy="662554"/>
          </a:xfrm>
          <a:prstGeom prst="rect">
            <a:avLst/>
          </a:prstGeom>
        </p:spPr>
        <p:txBody>
          <a:bodyPr wrap="non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800" b="1" kern="1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为什么我们需要计算机</a:t>
            </a:r>
            <a:r>
              <a:rPr lang="en-US" altLang="zh-CN" sz="2800" b="1" kern="1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endParaRPr lang="zh-CN" altLang="zh-CN" sz="2800" b="1" kern="100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3F3CCF9-37A5-97F3-1B73-3E2144B7AE35}"/>
              </a:ext>
            </a:extLst>
          </p:cNvPr>
          <p:cNvSpPr/>
          <p:nvPr/>
        </p:nvSpPr>
        <p:spPr>
          <a:xfrm>
            <a:off x="555379" y="4953665"/>
            <a:ext cx="4137102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GB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</a:t>
            </a:r>
            <a:r>
              <a:rPr lang="en-US" altLang="zh-CN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的兴起，计算机在各个行业的应用更加广泛</a:t>
            </a:r>
          </a:p>
        </p:txBody>
      </p:sp>
      <p:pic>
        <p:nvPicPr>
          <p:cNvPr id="8194" name="Picture 2" descr="The Impact of Artificial Intelligence on Industries: Revolutionizing  Business Processes | Mukesh Singh">
            <a:extLst>
              <a:ext uri="{FF2B5EF4-FFF2-40B4-BE49-F238E27FC236}">
                <a16:creationId xmlns:a16="http://schemas.microsoft.com/office/drawing/2014/main" id="{5688F909-52EE-895C-3CD2-D04314DB8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061" y="168078"/>
            <a:ext cx="6216603" cy="508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9 AI Use Cases in Major Industries | 2025 Guide">
            <a:extLst>
              <a:ext uri="{FF2B5EF4-FFF2-40B4-BE49-F238E27FC236}">
                <a16:creationId xmlns:a16="http://schemas.microsoft.com/office/drawing/2014/main" id="{95B65206-41A3-BEFC-C02A-5C847322C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0" y="1144708"/>
            <a:ext cx="5218128" cy="335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63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5190653" cy="504056"/>
            <a:chOff x="169526" y="203448"/>
            <a:chExt cx="519065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45790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 spc="30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计算机组成 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图片 25"/>
          <p:cNvPicPr/>
          <p:nvPr/>
        </p:nvPicPr>
        <p:blipFill>
          <a:blip r:embed="rId3"/>
          <a:stretch>
            <a:fillRect/>
          </a:stretch>
        </p:blipFill>
        <p:spPr>
          <a:xfrm>
            <a:off x="1095027" y="1758906"/>
            <a:ext cx="8262364" cy="350649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013708" y="4658230"/>
            <a:ext cx="4993108" cy="1671452"/>
            <a:chOff x="5504989" y="4742675"/>
            <a:chExt cx="4993108" cy="1671452"/>
          </a:xfrm>
        </p:grpSpPr>
        <p:grpSp>
          <p:nvGrpSpPr>
            <p:cNvPr id="27" name="组合 26"/>
            <p:cNvGrpSpPr/>
            <p:nvPr/>
          </p:nvGrpSpPr>
          <p:grpSpPr>
            <a:xfrm>
              <a:off x="5504989" y="4742675"/>
              <a:ext cx="3100688" cy="1671452"/>
              <a:chOff x="7083090" y="2276872"/>
              <a:chExt cx="3100688" cy="1224136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7083090" y="2276872"/>
                <a:ext cx="936104" cy="1224136"/>
              </a:xfrm>
              <a:prstGeom prst="line">
                <a:avLst/>
              </a:prstGeom>
              <a:ln>
                <a:solidFill>
                  <a:srgbClr val="1E67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8019194" y="3501008"/>
                <a:ext cx="2164584" cy="0"/>
              </a:xfrm>
              <a:prstGeom prst="line">
                <a:avLst/>
              </a:prstGeom>
              <a:ln>
                <a:solidFill>
                  <a:srgbClr val="1E67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矩形 32"/>
            <p:cNvSpPr/>
            <p:nvPr/>
          </p:nvSpPr>
          <p:spPr>
            <a:xfrm>
              <a:off x="6441093" y="5547002"/>
              <a:ext cx="4057004" cy="73212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00B0F0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控制器</a:t>
              </a:r>
              <a:endParaRPr lang="en-US" altLang="zh-CN" sz="2000" b="1" dirty="0">
                <a:solidFill>
                  <a:srgbClr val="00B0F0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zh-CN" sz="1600" dirty="0"/>
                <a:t>负责整个计算处理的流程控制</a:t>
              </a:r>
              <a:endPara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407708" y="3822508"/>
            <a:ext cx="4027673" cy="2507174"/>
            <a:chOff x="-390289" y="3988810"/>
            <a:chExt cx="4027673" cy="2507174"/>
          </a:xfrm>
        </p:grpSpPr>
        <p:grpSp>
          <p:nvGrpSpPr>
            <p:cNvPr id="41" name="组合 40"/>
            <p:cNvGrpSpPr/>
            <p:nvPr/>
          </p:nvGrpSpPr>
          <p:grpSpPr>
            <a:xfrm flipH="1">
              <a:off x="83365" y="3988810"/>
              <a:ext cx="3554019" cy="2507174"/>
              <a:chOff x="7083090" y="2276872"/>
              <a:chExt cx="3100688" cy="1224136"/>
            </a:xfrm>
          </p:grpSpPr>
          <p:cxnSp>
            <p:nvCxnSpPr>
              <p:cNvPr id="42" name="直接连接符 41"/>
              <p:cNvCxnSpPr/>
              <p:nvPr/>
            </p:nvCxnSpPr>
            <p:spPr>
              <a:xfrm>
                <a:off x="7083090" y="2276872"/>
                <a:ext cx="936104" cy="1224136"/>
              </a:xfrm>
              <a:prstGeom prst="line">
                <a:avLst/>
              </a:prstGeom>
              <a:ln>
                <a:solidFill>
                  <a:srgbClr val="1E67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8019194" y="3501008"/>
                <a:ext cx="2164584" cy="0"/>
              </a:xfrm>
              <a:prstGeom prst="line">
                <a:avLst/>
              </a:prstGeom>
              <a:ln>
                <a:solidFill>
                  <a:srgbClr val="1E67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矩形 43"/>
            <p:cNvSpPr/>
            <p:nvPr/>
          </p:nvSpPr>
          <p:spPr>
            <a:xfrm>
              <a:off x="-390289" y="5458962"/>
              <a:ext cx="2984038" cy="103169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00B0F0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运算器</a:t>
              </a:r>
              <a:endParaRPr lang="en-US" altLang="zh-CN" sz="2000" b="1" dirty="0">
                <a:solidFill>
                  <a:srgbClr val="00B0F0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zh-CN" sz="1600" dirty="0"/>
                <a:t>负责主要负责数据的计算</a:t>
              </a:r>
              <a:endParaRPr lang="en-US" altLang="zh-CN" sz="1600" dirty="0"/>
            </a:p>
            <a:p>
              <a:pPr algn="r">
                <a:lnSpc>
                  <a:spcPct val="120000"/>
                </a:lnSpc>
              </a:pPr>
              <a:r>
                <a:rPr lang="zh-CN" altLang="zh-CN" sz="1600" dirty="0"/>
                <a:t>和逻辑判断</a:t>
              </a:r>
              <a:endParaRPr lang="zh-CN" altLang="en-US" sz="1600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545656" y="528318"/>
            <a:ext cx="5016337" cy="1401569"/>
            <a:chOff x="4545656" y="528318"/>
            <a:chExt cx="5016337" cy="1401569"/>
          </a:xfrm>
        </p:grpSpPr>
        <p:grpSp>
          <p:nvGrpSpPr>
            <p:cNvPr id="45" name="组合 44"/>
            <p:cNvGrpSpPr/>
            <p:nvPr/>
          </p:nvGrpSpPr>
          <p:grpSpPr>
            <a:xfrm flipV="1">
              <a:off x="4545656" y="1297241"/>
              <a:ext cx="3100688" cy="632646"/>
              <a:chOff x="7083090" y="2276872"/>
              <a:chExt cx="3100688" cy="1224136"/>
            </a:xfrm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7083090" y="2276872"/>
                <a:ext cx="936104" cy="1224136"/>
              </a:xfrm>
              <a:prstGeom prst="line">
                <a:avLst/>
              </a:prstGeom>
              <a:ln>
                <a:solidFill>
                  <a:srgbClr val="1E67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8019194" y="3501008"/>
                <a:ext cx="2164584" cy="0"/>
              </a:xfrm>
              <a:prstGeom prst="line">
                <a:avLst/>
              </a:prstGeom>
              <a:ln>
                <a:solidFill>
                  <a:srgbClr val="1E67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矩形 47"/>
            <p:cNvSpPr/>
            <p:nvPr/>
          </p:nvSpPr>
          <p:spPr>
            <a:xfrm>
              <a:off x="5504989" y="528318"/>
              <a:ext cx="4057004" cy="73622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00B0F0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存储器</a:t>
              </a:r>
              <a:endParaRPr lang="en-US" altLang="zh-CN" sz="2000" b="1" dirty="0">
                <a:solidFill>
                  <a:srgbClr val="00B0F0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zh-CN" sz="1600" dirty="0"/>
                <a:t>负责存放了需要处理的数据及</a:t>
              </a:r>
              <a:r>
                <a:rPr lang="zh-CN" altLang="en-US" sz="1600" dirty="0"/>
                <a:t>指令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0162684" y="1527945"/>
            <a:ext cx="553998" cy="442140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00B0F0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存储程序和程序的自动执行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5190653" cy="504056"/>
            <a:chOff x="169526" y="203448"/>
            <a:chExt cx="519065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45790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 spc="30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程序设计语言和程序 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"/>
          <p:cNvSpPr txBox="1">
            <a:spLocks noChangeArrowheads="1"/>
          </p:cNvSpPr>
          <p:nvPr/>
        </p:nvSpPr>
        <p:spPr bwMode="auto">
          <a:xfrm>
            <a:off x="314336" y="1229629"/>
            <a:ext cx="6117286" cy="5197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程序设计语言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algn="just" eaLnBrk="1" hangingPunct="1">
              <a:lnSpc>
                <a:spcPct val="150000"/>
              </a:lnSpc>
              <a:buFont typeface="微软雅黑" panose="020B0503020204020204" pitchFamily="34" charset="-122"/>
              <a:buChar char="−"/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是计算机能够</a:t>
            </a:r>
            <a:r>
              <a:rPr lang="zh-CN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用户操作意图的一种</a:t>
            </a:r>
            <a:r>
              <a:rPr lang="zh-CN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交互体系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algn="just" eaLnBrk="1" hangingPunct="1">
              <a:lnSpc>
                <a:spcPct val="150000"/>
              </a:lnSpc>
              <a:buFont typeface="微软雅黑" panose="020B0503020204020204" pitchFamily="34" charset="-122"/>
              <a:buChar char="−"/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它按照</a:t>
            </a:r>
            <a:r>
              <a:rPr lang="zh-CN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特定规则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</a:t>
            </a:r>
            <a:r>
              <a:rPr lang="zh-CN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计算机指令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，使计算机能够</a:t>
            </a:r>
            <a:r>
              <a:rPr lang="zh-CN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自动进行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各种运算处理。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计算机程序</a:t>
            </a:r>
            <a:endParaRPr lang="en-US" altLang="zh-CN" sz="28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algn="just">
              <a:lnSpc>
                <a:spcPct val="150000"/>
              </a:lnSpc>
              <a:buFont typeface="微软雅黑" panose="020B0503020204020204" pitchFamily="34" charset="-122"/>
              <a:buChar char="−"/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按照程序设计语言规则组织起来的一组计算机指令。 </a:t>
            </a:r>
          </a:p>
        </p:txBody>
      </p:sp>
      <p:pic>
        <p:nvPicPr>
          <p:cNvPr id="9218" name="Picture 2" descr="Want to break into tech? Software devs say to learn these coding languages  - Technical.ly">
            <a:extLst>
              <a:ext uri="{FF2B5EF4-FFF2-40B4-BE49-F238E27FC236}">
                <a16:creationId xmlns:a16="http://schemas.microsoft.com/office/drawing/2014/main" id="{7989AF90-4B46-12CA-7EE4-207176C31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881" y="119202"/>
            <a:ext cx="5388783" cy="370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he Ultimate Guide to APPs Icon Design ...">
            <a:extLst>
              <a:ext uri="{FF2B5EF4-FFF2-40B4-BE49-F238E27FC236}">
                <a16:creationId xmlns:a16="http://schemas.microsoft.com/office/drawing/2014/main" id="{8F9212C1-F4E5-5D41-FA63-05857A449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725" y="3933877"/>
            <a:ext cx="5044539" cy="292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1248937" y="1427356"/>
            <a:ext cx="8787161" cy="304427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170320" y="203448"/>
            <a:ext cx="5190653" cy="504056"/>
            <a:chOff x="169526" y="203448"/>
            <a:chExt cx="519065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45790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 spc="30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程序设计语言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776097" y="1580608"/>
            <a:ext cx="10007132" cy="471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71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algn="just" eaLnBrk="1" hangingPunct="1">
              <a:lnSpc>
                <a:spcPct val="12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机器语言</a:t>
            </a:r>
            <a:endParaRPr lang="zh-CN" altLang="en-US" sz="28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algn="just" eaLnBrk="1" hangingPunct="1">
              <a:lnSpc>
                <a:spcPct val="120000"/>
              </a:lnSpc>
              <a:buFont typeface="Palatino Linotype" panose="02040502050505030304" pitchFamily="18" charset="0"/>
              <a:buChar char="−"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直接使用二进制代码表达指令，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Palatino Linotype" panose="02040502050505030304" pitchFamily="18" charset="0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lvl="2" algn="just" eaLnBrk="1" hangingPunct="1">
              <a:lnSpc>
                <a:spcPct val="120000"/>
              </a:lnSpc>
              <a:buFont typeface="Palatino Linotype" panose="02040502050505030304" pitchFamily="18" charset="0"/>
              <a:buChar char="−"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计算机硬件可以直接识别和执行。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Palatino Linotype" panose="02040502050505030304" pitchFamily="18" charset="0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lvl="1" algn="just" eaLnBrk="1" hangingPunct="1">
              <a:lnSpc>
                <a:spcPct val="12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汇编语言</a:t>
            </a:r>
            <a:endParaRPr lang="zh-CN" altLang="en-US" sz="28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algn="just">
              <a:lnSpc>
                <a:spcPct val="120000"/>
              </a:lnSpc>
              <a:buClr>
                <a:schemeClr val="tx1"/>
              </a:buClr>
              <a:buFont typeface="Palatino Linotype" panose="02040502050505030304" pitchFamily="18" charset="0"/>
              <a:buChar char="−"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使用助记符与机器语言中的指令进行一一对应，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Palatino Linotype" panose="02040502050505030304" pitchFamily="18" charset="0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lvl="2" algn="just">
              <a:lnSpc>
                <a:spcPct val="120000"/>
              </a:lnSpc>
              <a:buClr>
                <a:schemeClr val="tx1"/>
              </a:buClr>
              <a:buFont typeface="Palatino Linotype" panose="02040502050505030304" pitchFamily="18" charset="0"/>
              <a:buChar char="−"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在计算机发展早期帮助程序员提高编程效率 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alatino Linotype" panose="02040502050505030304" pitchFamily="18" charset="0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lvl="1" algn="just" eaLnBrk="1" hangingPunct="1">
              <a:lnSpc>
                <a:spcPct val="12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高级语言</a:t>
            </a:r>
            <a:endParaRPr lang="zh-CN" altLang="en-US" sz="28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algn="just">
              <a:lnSpc>
                <a:spcPct val="120000"/>
              </a:lnSpc>
              <a:buClr>
                <a:schemeClr val="tx1"/>
              </a:buClr>
              <a:buFont typeface="Palatino Linotype" panose="02040502050505030304" pitchFamily="18" charset="0"/>
              <a:buChar char="−"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接近自然语言的一种计算机程序设计语言，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Palatino Linotype" panose="02040502050505030304" pitchFamily="18" charset="0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lvl="2" algn="just">
              <a:lnSpc>
                <a:spcPct val="120000"/>
              </a:lnSpc>
              <a:buClr>
                <a:schemeClr val="tx1"/>
              </a:buClr>
              <a:buFont typeface="Palatino Linotype" panose="02040502050505030304" pitchFamily="18" charset="0"/>
              <a:buChar char="−"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更容易地描述计算问题并利用计算机解决计算问题。 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alatino Linotype" panose="02040502050505030304" pitchFamily="18" charset="0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just" eaLnBrk="1" hangingPunct="1">
              <a:lnSpc>
                <a:spcPct val="120000"/>
              </a:lnSpc>
              <a:buFont typeface="Palatino Linotype" panose="02040502050505030304" pitchFamily="18" charset="0"/>
              <a:buChar char="−"/>
            </a:pPr>
            <a:endParaRPr lang="zh-CN" altLang="en-US" sz="2400" dirty="0">
              <a:latin typeface="Palatino Linotype" panose="02040502050505030304" pitchFamily="18" charset="0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576586" y="1982052"/>
            <a:ext cx="863600" cy="1763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spc="300" dirty="0">
                <a:solidFill>
                  <a:srgbClr val="00B0F0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低级语言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5190653" cy="504056"/>
            <a:chOff x="169526" y="203448"/>
            <a:chExt cx="519065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4579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 spc="30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程序设计语言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473814" y="2510960"/>
            <a:ext cx="8137525" cy="183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algn="just">
              <a:lnSpc>
                <a:spcPct val="12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执行数字</a:t>
            </a:r>
            <a:r>
              <a:rPr lang="en-US" altLang="zh-CN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的加法</a:t>
            </a:r>
            <a:endParaRPr lang="zh-CN" altLang="en-US" sz="2800" dirty="0">
              <a:latin typeface="Palatino Linotype" panose="02040502050505030304" pitchFamily="18" charset="0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lvl="1" algn="just" eaLnBrk="1" hangingPunct="1">
              <a:lnSpc>
                <a:spcPct val="150000"/>
              </a:lnSpc>
              <a:buClr>
                <a:srgbClr val="C00000"/>
              </a:buClr>
            </a:pPr>
            <a:endParaRPr lang="zh-CN" altLang="en-US" sz="2800" dirty="0">
              <a:latin typeface="Palatino Linotype" panose="02040502050505030304" pitchFamily="18" charset="0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lvl="1" algn="just" eaLnBrk="1" hangingPunct="1">
              <a:lnSpc>
                <a:spcPct val="150000"/>
              </a:lnSpc>
              <a:buClr>
                <a:srgbClr val="C00000"/>
              </a:buClr>
            </a:pPr>
            <a:endParaRPr lang="zh-CN" altLang="en-US" sz="2800" dirty="0">
              <a:latin typeface="Palatino Linotype" panose="02040502050505030304" pitchFamily="18" charset="0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319609"/>
              </p:ext>
            </p:extLst>
          </p:nvPr>
        </p:nvGraphicFramePr>
        <p:xfrm>
          <a:off x="473814" y="3828037"/>
          <a:ext cx="9774317" cy="295275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99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42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机器语言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2" marR="91432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ym typeface="+mn-lt"/>
                        </a:rPr>
                        <a:t>11010010 00111011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2" marR="91432" marT="45727" marB="4572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42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汇编语言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2" marR="91432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ym typeface="+mn-lt"/>
                        </a:rPr>
                        <a:t>add 2, 3, result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2" marR="91432" marT="45727" marB="4572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42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高级语言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2" marR="91432" marT="45727" marB="45727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kern="1200" dirty="0">
                          <a:sym typeface="+mn-lt"/>
                        </a:rPr>
                        <a:t>result = 2 + 3</a:t>
                      </a:r>
                      <a:endParaRPr lang="en-US" altLang="zh-CN" sz="2800" b="1" kern="1200" dirty="0">
                        <a:solidFill>
                          <a:srgbClr val="0033C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lt"/>
                      </a:endParaRPr>
                    </a:p>
                  </a:txBody>
                  <a:tcPr marL="91432" marR="91432" marT="45727" marB="4572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42" name="Picture 2" descr="What is Machine Language: Definition, Types &amp; Applications">
            <a:extLst>
              <a:ext uri="{FF2B5EF4-FFF2-40B4-BE49-F238E27FC236}">
                <a16:creationId xmlns:a16="http://schemas.microsoft.com/office/drawing/2014/main" id="{E12B3377-4489-27F0-187C-8C470E882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117" y="77212"/>
            <a:ext cx="6226309" cy="345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5190653" cy="504056"/>
            <a:chOff x="169526" y="203448"/>
            <a:chExt cx="519065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4579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 spc="30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程序设计语言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" t="51463" r="45786" b="5119"/>
          <a:stretch>
            <a:fillRect/>
          </a:stretch>
        </p:blipFill>
        <p:spPr bwMode="auto">
          <a:xfrm>
            <a:off x="5737225" y="4408141"/>
            <a:ext cx="1944688" cy="163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1444279"/>
            <a:ext cx="2076450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8" y="4576416"/>
            <a:ext cx="1816100" cy="97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8" y="1828454"/>
            <a:ext cx="1816100" cy="97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组合 4"/>
          <p:cNvGrpSpPr/>
          <p:nvPr/>
        </p:nvGrpSpPr>
        <p:grpSpPr bwMode="auto">
          <a:xfrm>
            <a:off x="955675" y="1712566"/>
            <a:ext cx="2374900" cy="1382713"/>
            <a:chOff x="971600" y="1902197"/>
            <a:chExt cx="2374630" cy="1382787"/>
          </a:xfrm>
        </p:grpSpPr>
        <p:pic>
          <p:nvPicPr>
            <p:cNvPr id="17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902197"/>
              <a:ext cx="2374630" cy="1090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矩形 17"/>
            <p:cNvSpPr/>
            <p:nvPr/>
          </p:nvSpPr>
          <p:spPr>
            <a:xfrm>
              <a:off x="1331922" y="2902376"/>
              <a:ext cx="1511128" cy="38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dirty="0">
                  <a:solidFill>
                    <a:schemeClr val="tx1"/>
                  </a:solidFill>
                  <a:ea typeface="微软雅黑 Light" panose="020B0502040204020203" charset="-122"/>
                </a:rPr>
                <a:t>高级语言</a:t>
              </a:r>
            </a:p>
          </p:txBody>
        </p:sp>
      </p:grpSp>
      <p:grpSp>
        <p:nvGrpSpPr>
          <p:cNvPr id="19" name="组合 6"/>
          <p:cNvGrpSpPr/>
          <p:nvPr/>
        </p:nvGrpSpPr>
        <p:grpSpPr bwMode="auto">
          <a:xfrm>
            <a:off x="1460500" y="4192241"/>
            <a:ext cx="1166813" cy="1944688"/>
            <a:chOff x="1460533" y="4293096"/>
            <a:chExt cx="1167251" cy="1944216"/>
          </a:xfrm>
        </p:grpSpPr>
        <p:pic>
          <p:nvPicPr>
            <p:cNvPr id="21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1585" y="4293096"/>
              <a:ext cx="864096" cy="1560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矩形 21"/>
            <p:cNvSpPr/>
            <p:nvPr/>
          </p:nvSpPr>
          <p:spPr>
            <a:xfrm>
              <a:off x="1460533" y="5950044"/>
              <a:ext cx="1167251" cy="287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dirty="0">
                  <a:solidFill>
                    <a:schemeClr val="tx1"/>
                  </a:solidFill>
                  <a:ea typeface="微软雅黑 Light" panose="020B0502040204020203" charset="-122"/>
                </a:rPr>
                <a:t>低级语言</a:t>
              </a:r>
            </a:p>
          </p:txBody>
        </p:sp>
      </p:grpSp>
      <p:grpSp>
        <p:nvGrpSpPr>
          <p:cNvPr id="23" name="组合 22"/>
          <p:cNvGrpSpPr/>
          <p:nvPr/>
        </p:nvGrpSpPr>
        <p:grpSpPr bwMode="auto">
          <a:xfrm>
            <a:off x="638175" y="2803179"/>
            <a:ext cx="1893888" cy="1970087"/>
            <a:chOff x="638944" y="2761714"/>
            <a:chExt cx="1893117" cy="1970439"/>
          </a:xfrm>
        </p:grpSpPr>
        <p:pic>
          <p:nvPicPr>
            <p:cNvPr id="24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66861">
              <a:off x="172837" y="3227821"/>
              <a:ext cx="1970439" cy="1038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矩形 24"/>
            <p:cNvSpPr/>
            <p:nvPr/>
          </p:nvSpPr>
          <p:spPr>
            <a:xfrm>
              <a:off x="1322878" y="3468277"/>
              <a:ext cx="1209183" cy="4318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200" b="1" dirty="0">
                  <a:solidFill>
                    <a:srgbClr val="0070C0"/>
                  </a:solidFill>
                  <a:ea typeface="微软雅黑 Light" panose="020B0502040204020203" charset="-122"/>
                </a:rPr>
                <a:t>翻 译</a:t>
              </a:r>
            </a:p>
          </p:txBody>
        </p:sp>
      </p:grpSp>
      <p:sp>
        <p:nvSpPr>
          <p:cNvPr id="26" name="矩形 25"/>
          <p:cNvSpPr/>
          <p:nvPr/>
        </p:nvSpPr>
        <p:spPr>
          <a:xfrm>
            <a:off x="3330575" y="3293716"/>
            <a:ext cx="3200400" cy="86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200" b="1" dirty="0">
                <a:solidFill>
                  <a:srgbClr val="0070C0"/>
                </a:solidFill>
                <a:ea typeface="微软雅黑 Light" panose="020B0502040204020203" charset="-122"/>
              </a:rPr>
              <a:t>编译方式和解释方式</a:t>
            </a:r>
          </a:p>
        </p:txBody>
      </p:sp>
      <p:cxnSp>
        <p:nvCxnSpPr>
          <p:cNvPr id="27" name="直接箭头连接符 26"/>
          <p:cNvCxnSpPr>
            <a:stCxn id="25" idx="3"/>
            <a:endCxn id="26" idx="1"/>
          </p:cNvCxnSpPr>
          <p:nvPr/>
        </p:nvCxnSpPr>
        <p:spPr>
          <a:xfrm>
            <a:off x="2532063" y="3725516"/>
            <a:ext cx="798512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9640887" y="2363208"/>
            <a:ext cx="553998" cy="25132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00B0F0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程序的执行方式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EB304EB-59A9-4A11-B39C-F77A2E1F1369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295400" y="0"/>
            <a:ext cx="9601199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55600" rIns="355600" rtlCol="0" anchor="ctr">
            <a:noAutofit/>
          </a:bodyPr>
          <a:lstStyle/>
          <a:p>
            <a:pPr algn="ctr"/>
            <a:r>
              <a:rPr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en-US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https://www.bilibili.com/video/BV1kdkCYkEU2/</a:t>
            </a: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2902633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2439065" cy="504056"/>
            <a:chOff x="169526" y="203448"/>
            <a:chExt cx="2439065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1739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"/>
          <p:cNvSpPr txBox="1">
            <a:spLocks noChangeArrowheads="1"/>
          </p:cNvSpPr>
          <p:nvPr/>
        </p:nvSpPr>
        <p:spPr bwMode="auto">
          <a:xfrm>
            <a:off x="511633" y="1671058"/>
            <a:ext cx="10104328" cy="1316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algn="just" eaLnBrk="1" hangingPunct="1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编译是将高级语言源代码转换成机器语言</a:t>
            </a:r>
            <a:r>
              <a:rPr lang="zh-CN" altLang="zh-CN" sz="28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目标代码</a:t>
            </a:r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的过程，执行编译的计算机程序称为编译器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。</a:t>
            </a:r>
          </a:p>
        </p:txBody>
      </p:sp>
      <p:graphicFrame>
        <p:nvGraphicFramePr>
          <p:cNvPr id="30" name="对象 3"/>
          <p:cNvGraphicFramePr>
            <a:graphicFrameLocks noChangeAspect="1"/>
          </p:cNvGraphicFramePr>
          <p:nvPr/>
        </p:nvGraphicFramePr>
        <p:xfrm>
          <a:off x="1685925" y="3220071"/>
          <a:ext cx="8820150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0058400" imgH="2908300" progId="Visio.Drawing.11">
                  <p:embed/>
                </p:oleObj>
              </mc:Choice>
              <mc:Fallback>
                <p:oleObj r:id="rId3" imgW="10058400" imgH="2908300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5925" y="3220071"/>
                        <a:ext cx="8820150" cy="252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上箭头标注 2"/>
          <p:cNvSpPr/>
          <p:nvPr/>
        </p:nvSpPr>
        <p:spPr>
          <a:xfrm>
            <a:off x="1341095" y="4212452"/>
            <a:ext cx="1730375" cy="1068387"/>
          </a:xfrm>
          <a:prstGeom prst="upArrowCallout">
            <a:avLst>
              <a:gd name="adj1" fmla="val 18059"/>
              <a:gd name="adj2" fmla="val 20372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</a:rPr>
              <a:t>静态语言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2540786" cy="504056"/>
            <a:chOff x="169526" y="203448"/>
            <a:chExt cx="2540786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1929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解释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"/>
          <p:cNvSpPr txBox="1">
            <a:spLocks noChangeArrowheads="1"/>
          </p:cNvSpPr>
          <p:nvPr/>
        </p:nvSpPr>
        <p:spPr bwMode="auto">
          <a:xfrm>
            <a:off x="511633" y="1671058"/>
            <a:ext cx="10104328" cy="1316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algn="just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Arial Unicode MS" panose="020B0604020202020204" pitchFamily="34" charset="-122"/>
              </a:rPr>
              <a:t>解释是将源代码</a:t>
            </a:r>
            <a:r>
              <a:rPr lang="zh-CN" altLang="zh-CN" sz="28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</a:rPr>
              <a:t>逐条转换</a:t>
            </a:r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</a:rPr>
              <a:t>成目标代码同时</a:t>
            </a:r>
            <a:r>
              <a:rPr lang="zh-CN" altLang="zh-CN" sz="28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</a:rPr>
              <a:t>逐条运行</a:t>
            </a:r>
            <a:r>
              <a: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  <a:ea typeface="微软雅黑" panose="020B0503020204020204" pitchFamily="34" charset="-122"/>
              </a:rPr>
              <a:t>目标代码的过程。执行解释的计算机程序称为解释器。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Palatino Linotype" panose="02040502050505030304" pitchFamily="18" charset="0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7"/>
          <p:cNvGraphicFramePr>
            <a:graphicFrameLocks noChangeAspect="1"/>
          </p:cNvGraphicFramePr>
          <p:nvPr/>
        </p:nvGraphicFramePr>
        <p:xfrm>
          <a:off x="3589918" y="3549302"/>
          <a:ext cx="6840538" cy="211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327900" imgH="2235200" progId="Visio.Drawing.11">
                  <p:embed/>
                </p:oleObj>
              </mc:Choice>
              <mc:Fallback>
                <p:oleObj r:id="rId3" imgW="7327900" imgH="2235200" progId="Visio.Drawing.11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9918" y="3549302"/>
                        <a:ext cx="6840538" cy="211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右箭头标注 2"/>
          <p:cNvSpPr/>
          <p:nvPr/>
        </p:nvSpPr>
        <p:spPr>
          <a:xfrm>
            <a:off x="1673554" y="3508820"/>
            <a:ext cx="1871662" cy="1098550"/>
          </a:xfrm>
          <a:prstGeom prst="rightArrowCallout">
            <a:avLst>
              <a:gd name="adj1" fmla="val 21169"/>
              <a:gd name="adj2" fmla="val 17337"/>
              <a:gd name="adj3" fmla="val 21169"/>
              <a:gd name="adj4" fmla="val 779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/>
                </a:solidFill>
              </a:rPr>
              <a:t>脚本语言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_1_课程介绍和实验要求.tiff">
            <a:extLst>
              <a:ext uri="{FF2B5EF4-FFF2-40B4-BE49-F238E27FC236}">
                <a16:creationId xmlns:a16="http://schemas.microsoft.com/office/drawing/2014/main" id="{D80E5049-C028-4E90-BA1C-B37C9AF55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83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5190653" cy="504056"/>
            <a:chOff x="169526" y="203448"/>
            <a:chExt cx="519065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4579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 spc="30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编译和解释比较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085766"/>
              </p:ext>
            </p:extLst>
          </p:nvPr>
        </p:nvGraphicFramePr>
        <p:xfrm>
          <a:off x="422348" y="937730"/>
          <a:ext cx="10610230" cy="5674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4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14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709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编译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解释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41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执行方式</a:t>
                      </a:r>
                      <a:endParaRPr lang="zh-CN" altLang="en-US" sz="2000" b="1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000" dirty="0">
                          <a:sym typeface="+mn-lt"/>
                        </a:rPr>
                        <a:t>一次性地翻译，一旦程序被编译，不再需要编译程序或源代码。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000" dirty="0">
                          <a:sym typeface="+mn-lt"/>
                        </a:rPr>
                        <a:t>翻译一条执行一条，在每次程序运行时都需要解释器和源代码。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362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各有优势</a:t>
                      </a:r>
                      <a:endParaRPr lang="zh-CN" altLang="en-US" sz="2000" b="1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0000"/>
                        </a:lnSpc>
                        <a:buClr>
                          <a:srgbClr val="C00000"/>
                        </a:buClr>
                        <a:buSzPct val="80000"/>
                        <a:buFont typeface="Wingdings" panose="05000000000000000000" pitchFamily="2" charset="2"/>
                        <a:buChar char="n"/>
                      </a:pPr>
                      <a:r>
                        <a:rPr lang="zh-CN" altLang="en-US" sz="2000" dirty="0">
                          <a:sym typeface="+mn-lt"/>
                        </a:rPr>
                        <a:t>对于相同源代码，编译所产生的目标代码执行速度更快。</a:t>
                      </a:r>
                      <a:endParaRPr lang="en-US" altLang="zh-CN" sz="2000" dirty="0">
                        <a:sym typeface="+mn-lt"/>
                      </a:endParaRP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80000"/>
                        <a:buFont typeface="Wingdings" panose="05000000000000000000" pitchFamily="2" charset="2"/>
                        <a:buChar char="n"/>
                        <a:defRPr/>
                      </a:pPr>
                      <a:r>
                        <a:rPr lang="zh-CN" altLang="en-US" sz="2000" dirty="0">
                          <a:sym typeface="+mn-lt"/>
                        </a:rPr>
                        <a:t>目标代码不需要编译器就可以运行，在同类型操作系统上使用灵活。</a:t>
                      </a:r>
                      <a:endParaRPr lang="en-US" altLang="zh-CN" sz="2000" dirty="0">
                        <a:sym typeface="+mn-lt"/>
                      </a:endParaRP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ct val="80000"/>
                        <a:buFont typeface="Wingdings" panose="05000000000000000000" pitchFamily="2" charset="2"/>
                        <a:buChar char="n"/>
                        <a:defRPr/>
                      </a:pPr>
                      <a:r>
                        <a:rPr lang="zh-CN" altLang="en-US" sz="2000" dirty="0">
                          <a:sym typeface="+mn-lt"/>
                        </a:rPr>
                        <a:t>编译器一般都集成尽可能多的优化技术，使生成的目标代码具备更好的执行效率。</a:t>
                      </a:r>
                      <a:endParaRPr lang="en-US" altLang="zh-CN" sz="1800" dirty="0"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0000"/>
                        </a:lnSpc>
                        <a:buClr>
                          <a:srgbClr val="C00000"/>
                        </a:buClr>
                        <a:buSzPct val="80000"/>
                        <a:buFont typeface="Wingdings" panose="05000000000000000000" pitchFamily="2" charset="2"/>
                        <a:buChar char="n"/>
                      </a:pPr>
                      <a:r>
                        <a:rPr lang="zh-CN" altLang="en-US" sz="2000" dirty="0"/>
                        <a:t>解释执行需要保留源代码，程序纠错和维护十分方便。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Clr>
                          <a:srgbClr val="C00000"/>
                        </a:buClr>
                        <a:buSzPct val="80000"/>
                        <a:buFont typeface="Wingdings" panose="05000000000000000000" pitchFamily="2" charset="2"/>
                        <a:buChar char="n"/>
                      </a:pPr>
                      <a:r>
                        <a:rPr lang="zh-CN" altLang="en-US" sz="2000" dirty="0"/>
                        <a:t>只要存在解释器，源代码可以在任何操作系统上运行，可移植性好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Clr>
                          <a:srgbClr val="C00000"/>
                        </a:buClr>
                        <a:buSzPct val="80000"/>
                        <a:buFont typeface="Wingdings" panose="05000000000000000000" pitchFamily="2" charset="2"/>
                        <a:buChar char="n"/>
                      </a:pPr>
                      <a:r>
                        <a:rPr lang="zh-CN" altLang="en-US" sz="2000" dirty="0"/>
                        <a:t>解释器不能集成太多优化技术，解释器在运行时逐行读取和执行源代码，这意味着它无法在执行前对整个程序进行全面分析。因此，许多编译时常见的优化，如循环展开、常量传播等，难以在解释器中实现。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D8E1A2B8-6AB2-4D82-A7C4-6B665FF3253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A8BEC8-D522-4A24-977C-E6C82BA39C1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b="0" i="0" dirty="0">
                <a:solidFill>
                  <a:srgbClr val="404040"/>
                </a:solidFill>
                <a:effectLst/>
                <a:latin typeface="Inter"/>
              </a:rPr>
              <a:t>关于编译和解释的比较，以下哪项是正确的？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B97C6C-1182-46A5-B08F-0814AC61333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b="0" i="0" dirty="0">
                <a:solidFill>
                  <a:srgbClr val="404040"/>
                </a:solidFill>
                <a:effectLst/>
                <a:latin typeface="Inter"/>
              </a:rPr>
              <a:t>解释型语言的执行速度通常比编译型语言快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ACFA0E-15A1-4939-BFA5-B0AA2AD6C33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b="0" i="0" dirty="0">
                <a:solidFill>
                  <a:srgbClr val="404040"/>
                </a:solidFill>
                <a:effectLst/>
                <a:latin typeface="Inter"/>
              </a:rPr>
              <a:t>解释型语言的程序在运行前会生成可执行文件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0A3BFB-5F2F-4DC5-A606-62C9ACF2B4D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b="0" i="0" dirty="0">
                <a:solidFill>
                  <a:srgbClr val="404040"/>
                </a:solidFill>
                <a:effectLst/>
                <a:latin typeface="Inter"/>
              </a:rPr>
              <a:t>编译型语言的程序在运行前需要先转换为机器码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50DE3D-894E-4987-841A-D1784D9808C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800" b="0" i="0" dirty="0">
                <a:solidFill>
                  <a:srgbClr val="404040"/>
                </a:solidFill>
                <a:effectLst/>
                <a:latin typeface="Inter"/>
              </a:rPr>
              <a:t>编译型语言在运行时需要编译器参与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B86718F-7577-4751-A0AA-0A39A7089324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3FAFEAD-2E75-4315-98E7-EA2A6764192A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0436DB4-27FD-4DDE-B808-2D5A77F79275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261C366-0E45-49ED-9E17-C1C02338D5CB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69BCAE6-665E-4BAD-9CF6-538C6F3E223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C80051-32B1-4CBE-9193-79F5A36AAC2C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F69652E-588A-4275-8641-DC3E3C90DAA4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1015663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微软雅黑"/>
                <a:cs typeface="+mn-cs"/>
              </a:rPr>
              <a:t>C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微软雅黑"/>
                <a:cs typeface="+mn-cs"/>
              </a:rPr>
              <a:t>选项正确，编译型语言的程序在运行前需要通过编译器将源代码转换为机器码。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Inter"/>
              <a:ea typeface="微软雅黑"/>
              <a:cs typeface="+mn-cs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3A2DD52-A2BF-4E59-8F92-5DE1BA3BE011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2106A3BC-9580-4B04-A7E9-77F8AB5CD56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F1C3EB72-ED01-41D4-852E-C5918B2D477E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A4B7EAE3-1175-4C95-91B8-33A499938C32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A5032B8A-81D7-4967-836D-1DBB25BC6DAF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D55D7CA-1DF4-470C-9288-6E34A827DDE1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21" name="RemarkBack">
              <a:extLst>
                <a:ext uri="{FF2B5EF4-FFF2-40B4-BE49-F238E27FC236}">
                  <a16:creationId xmlns:a16="http://schemas.microsoft.com/office/drawing/2014/main" id="{12572773-DBE6-4231-A52C-9D8C6D74A314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Block">
              <a:extLst>
                <a:ext uri="{FF2B5EF4-FFF2-40B4-BE49-F238E27FC236}">
                  <a16:creationId xmlns:a16="http://schemas.microsoft.com/office/drawing/2014/main" id="{125D7015-76CC-40BF-910B-E94373BC91C1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markTitleText">
              <a:extLst>
                <a:ext uri="{FF2B5EF4-FFF2-40B4-BE49-F238E27FC236}">
                  <a16:creationId xmlns:a16="http://schemas.microsoft.com/office/drawing/2014/main" id="{75B97F9F-8CD3-49D9-8DFB-051C25650DEB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C632182-4C21-4E84-BC08-B5B6337B1BF7}"/>
              </a:ext>
            </a:extLst>
          </p:cNvPr>
          <p:cNvPicPr>
            <a:picLocks/>
          </p:cNvPicPr>
          <p:nvPr>
            <p:custDataLst>
              <p:tags r:id="rId17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7873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5190653" cy="504056"/>
            <a:chOff x="169526" y="203448"/>
            <a:chExt cx="519065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4579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b="1" spc="30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如何编写程序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椭圆 72"/>
          <p:cNvSpPr/>
          <p:nvPr/>
        </p:nvSpPr>
        <p:spPr>
          <a:xfrm>
            <a:off x="6331848" y="1778304"/>
            <a:ext cx="576519" cy="576474"/>
          </a:xfrm>
          <a:prstGeom prst="ellipse">
            <a:avLst/>
          </a:prstGeom>
          <a:solidFill>
            <a:srgbClr val="1E678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rPr>
              <a:t>1</a:t>
            </a:r>
            <a:endParaRPr lang="zh-CN" altLang="en-US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 MT Std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6908879" y="2066051"/>
            <a:ext cx="100686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标题 11"/>
          <p:cNvSpPr txBox="1"/>
          <p:nvPr/>
        </p:nvSpPr>
        <p:spPr>
          <a:xfrm>
            <a:off x="7938236" y="1845582"/>
            <a:ext cx="3721043" cy="509196"/>
          </a:xfrm>
          <a:prstGeom prst="rect">
            <a:avLst/>
          </a:prstGeom>
        </p:spPr>
        <p:txBody>
          <a:bodyPr lIns="91400" tIns="45699" rIns="91400" bIns="45699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</a:p>
        </p:txBody>
      </p:sp>
      <p:sp>
        <p:nvSpPr>
          <p:cNvPr id="76" name="椭圆 75"/>
          <p:cNvSpPr/>
          <p:nvPr/>
        </p:nvSpPr>
        <p:spPr>
          <a:xfrm>
            <a:off x="6344544" y="2730913"/>
            <a:ext cx="576519" cy="576474"/>
          </a:xfrm>
          <a:prstGeom prst="ellipse">
            <a:avLst/>
          </a:prstGeom>
          <a:solidFill>
            <a:srgbClr val="B3DF6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rPr>
              <a:t>2</a:t>
            </a:r>
            <a:endParaRPr lang="zh-CN" altLang="en-US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 MT Std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6908880" y="2997499"/>
            <a:ext cx="100686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标题 11"/>
          <p:cNvSpPr txBox="1"/>
          <p:nvPr/>
        </p:nvSpPr>
        <p:spPr>
          <a:xfrm>
            <a:off x="7938238" y="2777031"/>
            <a:ext cx="3865240" cy="796222"/>
          </a:xfrm>
          <a:prstGeom prst="rect">
            <a:avLst/>
          </a:prstGeom>
        </p:spPr>
        <p:txBody>
          <a:bodyPr lIns="91400" tIns="45699" rIns="91400" bIns="45699">
            <a:normAutofit/>
          </a:bodyPr>
          <a:lstStyle>
            <a:defPPr>
              <a:defRPr lang="zh-CN"/>
            </a:defPPr>
            <a:lvl1pPr>
              <a:spcBef>
                <a:spcPct val="0"/>
              </a:spcBef>
              <a:buNone/>
              <a:defRPr sz="240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建立数学模型</a:t>
            </a:r>
          </a:p>
        </p:txBody>
      </p:sp>
      <p:sp>
        <p:nvSpPr>
          <p:cNvPr id="79" name="椭圆 78"/>
          <p:cNvSpPr/>
          <p:nvPr/>
        </p:nvSpPr>
        <p:spPr>
          <a:xfrm>
            <a:off x="6344544" y="3645716"/>
            <a:ext cx="576519" cy="576474"/>
          </a:xfrm>
          <a:prstGeom prst="ellipse">
            <a:avLst/>
          </a:prstGeom>
          <a:solidFill>
            <a:srgbClr val="1E678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rPr>
              <a:t>3</a:t>
            </a:r>
            <a:endParaRPr lang="zh-CN" altLang="en-US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 MT Std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6908880" y="3912304"/>
            <a:ext cx="100686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标题 11"/>
          <p:cNvSpPr txBox="1"/>
          <p:nvPr/>
        </p:nvSpPr>
        <p:spPr>
          <a:xfrm>
            <a:off x="7938238" y="3691835"/>
            <a:ext cx="3865240" cy="796222"/>
          </a:xfrm>
          <a:prstGeom prst="rect">
            <a:avLst/>
          </a:prstGeom>
        </p:spPr>
        <p:txBody>
          <a:bodyPr lIns="91400" tIns="45699" rIns="91400" bIns="45699">
            <a:normAutofit/>
          </a:bodyPr>
          <a:lstStyle>
            <a:defPPr>
              <a:defRPr lang="zh-CN"/>
            </a:defPPr>
            <a:lvl1pPr>
              <a:spcBef>
                <a:spcPct val="0"/>
              </a:spcBef>
              <a:buNone/>
              <a:defRPr sz="240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设计算法</a:t>
            </a:r>
          </a:p>
        </p:txBody>
      </p:sp>
      <p:sp>
        <p:nvSpPr>
          <p:cNvPr id="82" name="椭圆 81"/>
          <p:cNvSpPr/>
          <p:nvPr/>
        </p:nvSpPr>
        <p:spPr>
          <a:xfrm>
            <a:off x="6344545" y="4543729"/>
            <a:ext cx="576519" cy="576474"/>
          </a:xfrm>
          <a:prstGeom prst="ellipse">
            <a:avLst/>
          </a:prstGeom>
          <a:solidFill>
            <a:srgbClr val="B3DF6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 MT Std" pitchFamily="34" charset="0"/>
                <a:ea typeface="微软雅黑" panose="020B0503020204020204" pitchFamily="34" charset="-122"/>
              </a:rPr>
              <a:t>4</a:t>
            </a:r>
            <a:endParaRPr lang="zh-CN" altLang="en-US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 MT Std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83" name="直接连接符 82"/>
          <p:cNvCxnSpPr/>
          <p:nvPr/>
        </p:nvCxnSpPr>
        <p:spPr>
          <a:xfrm>
            <a:off x="6908881" y="4810316"/>
            <a:ext cx="100686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标题 11"/>
          <p:cNvSpPr txBox="1"/>
          <p:nvPr/>
        </p:nvSpPr>
        <p:spPr>
          <a:xfrm>
            <a:off x="7938239" y="4589847"/>
            <a:ext cx="3614425" cy="530347"/>
          </a:xfrm>
          <a:prstGeom prst="rect">
            <a:avLst/>
          </a:prstGeom>
        </p:spPr>
        <p:txBody>
          <a:bodyPr lIns="91400" tIns="45699" rIns="91400" bIns="45699">
            <a:normAutofit/>
          </a:bodyPr>
          <a:lstStyle>
            <a:defPPr>
              <a:defRPr lang="zh-CN"/>
            </a:defPPr>
            <a:lvl1pPr>
              <a:spcBef>
                <a:spcPct val="0"/>
              </a:spcBef>
              <a:buNone/>
              <a:defRPr sz="240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编写代码</a:t>
            </a:r>
          </a:p>
        </p:txBody>
      </p:sp>
      <p:grpSp>
        <p:nvGrpSpPr>
          <p:cNvPr id="85" name="组合 19"/>
          <p:cNvGrpSpPr/>
          <p:nvPr/>
        </p:nvGrpSpPr>
        <p:grpSpPr>
          <a:xfrm>
            <a:off x="1544709" y="1689901"/>
            <a:ext cx="3757270" cy="3766703"/>
            <a:chOff x="9047294" y="2420132"/>
            <a:chExt cx="3920868" cy="3932135"/>
          </a:xfrm>
        </p:grpSpPr>
        <p:sp>
          <p:nvSpPr>
            <p:cNvPr id="86" name="Oval 7"/>
            <p:cNvSpPr>
              <a:spLocks noChangeArrowheads="1"/>
            </p:cNvSpPr>
            <p:nvPr/>
          </p:nvSpPr>
          <p:spPr bwMode="auto">
            <a:xfrm>
              <a:off x="9047294" y="2420132"/>
              <a:ext cx="3920868" cy="3932135"/>
            </a:xfrm>
            <a:prstGeom prst="ellipse">
              <a:avLst/>
            </a:prstGeom>
            <a:noFill/>
            <a:ln w="9525" cap="flat">
              <a:solidFill>
                <a:schemeClr val="bg1">
                  <a:lumMod val="65000"/>
                </a:schemeClr>
              </a:solidFill>
              <a:prstDash val="sys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770" tIns="60887" rIns="121770" bIns="60887" numCol="1" anchor="t" anchorCtr="0" compatLnSpc="1"/>
            <a:lstStyle/>
            <a:p>
              <a:endParaRPr lang="zh-CN" altLang="en-US" sz="186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34"/>
            <p:cNvSpPr/>
            <p:nvPr/>
          </p:nvSpPr>
          <p:spPr bwMode="auto">
            <a:xfrm>
              <a:off x="9521570" y="2931414"/>
              <a:ext cx="1362315" cy="1372639"/>
            </a:xfrm>
            <a:custGeom>
              <a:avLst/>
              <a:gdLst>
                <a:gd name="T0" fmla="*/ 33 w 66"/>
                <a:gd name="T1" fmla="*/ 0 h 66"/>
                <a:gd name="T2" fmla="*/ 66 w 66"/>
                <a:gd name="T3" fmla="*/ 33 h 66"/>
                <a:gd name="T4" fmla="*/ 64 w 66"/>
                <a:gd name="T5" fmla="*/ 46 h 66"/>
                <a:gd name="T6" fmla="*/ 50 w 66"/>
                <a:gd name="T7" fmla="*/ 36 h 66"/>
                <a:gd name="T8" fmla="*/ 50 w 66"/>
                <a:gd name="T9" fmla="*/ 33 h 66"/>
                <a:gd name="T10" fmla="*/ 33 w 66"/>
                <a:gd name="T11" fmla="*/ 16 h 66"/>
                <a:gd name="T12" fmla="*/ 16 w 66"/>
                <a:gd name="T13" fmla="*/ 33 h 66"/>
                <a:gd name="T14" fmla="*/ 33 w 66"/>
                <a:gd name="T15" fmla="*/ 50 h 66"/>
                <a:gd name="T16" fmla="*/ 34 w 66"/>
                <a:gd name="T17" fmla="*/ 50 h 66"/>
                <a:gd name="T18" fmla="*/ 34 w 66"/>
                <a:gd name="T19" fmla="*/ 51 h 66"/>
                <a:gd name="T20" fmla="*/ 42 w 66"/>
                <a:gd name="T21" fmla="*/ 65 h 66"/>
                <a:gd name="T22" fmla="*/ 33 w 66"/>
                <a:gd name="T23" fmla="*/ 66 h 66"/>
                <a:gd name="T24" fmla="*/ 0 w 66"/>
                <a:gd name="T25" fmla="*/ 33 h 66"/>
                <a:gd name="T26" fmla="*/ 33 w 66"/>
                <a:gd name="T2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66">
                  <a:moveTo>
                    <a:pt x="33" y="0"/>
                  </a:moveTo>
                  <a:cubicBezTo>
                    <a:pt x="51" y="0"/>
                    <a:pt x="66" y="15"/>
                    <a:pt x="66" y="33"/>
                  </a:cubicBezTo>
                  <a:cubicBezTo>
                    <a:pt x="66" y="38"/>
                    <a:pt x="66" y="42"/>
                    <a:pt x="64" y="46"/>
                  </a:cubicBezTo>
                  <a:cubicBezTo>
                    <a:pt x="62" y="40"/>
                    <a:pt x="56" y="36"/>
                    <a:pt x="50" y="36"/>
                  </a:cubicBezTo>
                  <a:cubicBezTo>
                    <a:pt x="50" y="35"/>
                    <a:pt x="50" y="34"/>
                    <a:pt x="50" y="33"/>
                  </a:cubicBezTo>
                  <a:cubicBezTo>
                    <a:pt x="50" y="24"/>
                    <a:pt x="42" y="16"/>
                    <a:pt x="33" y="16"/>
                  </a:cubicBezTo>
                  <a:cubicBezTo>
                    <a:pt x="24" y="16"/>
                    <a:pt x="16" y="24"/>
                    <a:pt x="16" y="33"/>
                  </a:cubicBezTo>
                  <a:cubicBezTo>
                    <a:pt x="16" y="42"/>
                    <a:pt x="24" y="50"/>
                    <a:pt x="33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4" y="50"/>
                    <a:pt x="34" y="51"/>
                    <a:pt x="34" y="51"/>
                  </a:cubicBezTo>
                  <a:cubicBezTo>
                    <a:pt x="34" y="57"/>
                    <a:pt x="37" y="63"/>
                    <a:pt x="42" y="65"/>
                  </a:cubicBezTo>
                  <a:cubicBezTo>
                    <a:pt x="39" y="66"/>
                    <a:pt x="36" y="66"/>
                    <a:pt x="33" y="66"/>
                  </a:cubicBezTo>
                  <a:cubicBezTo>
                    <a:pt x="15" y="66"/>
                    <a:pt x="0" y="51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lose/>
                </a:path>
              </a:pathLst>
            </a:custGeom>
            <a:solidFill>
              <a:srgbClr val="1E6787"/>
            </a:solidFill>
            <a:ln w="4" cap="flat">
              <a:noFill/>
              <a:prstDash val="solid"/>
              <a:miter lim="800000"/>
            </a:ln>
          </p:spPr>
          <p:txBody>
            <a:bodyPr vert="horz" wrap="square" lIns="121770" tIns="60887" rIns="121770" bIns="60887" numCol="1" anchor="t" anchorCtr="0" compatLnSpc="1"/>
            <a:lstStyle/>
            <a:p>
              <a:endParaRPr lang="zh-CN" altLang="en-US" sz="1865" b="1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35"/>
            <p:cNvSpPr/>
            <p:nvPr/>
          </p:nvSpPr>
          <p:spPr bwMode="auto">
            <a:xfrm>
              <a:off x="9521570" y="4469169"/>
              <a:ext cx="1362315" cy="1382956"/>
            </a:xfrm>
            <a:custGeom>
              <a:avLst/>
              <a:gdLst>
                <a:gd name="T0" fmla="*/ 33 w 66"/>
                <a:gd name="T1" fmla="*/ 67 h 67"/>
                <a:gd name="T2" fmla="*/ 66 w 66"/>
                <a:gd name="T3" fmla="*/ 33 h 67"/>
                <a:gd name="T4" fmla="*/ 64 w 66"/>
                <a:gd name="T5" fmla="*/ 20 h 67"/>
                <a:gd name="T6" fmla="*/ 50 w 66"/>
                <a:gd name="T7" fmla="*/ 30 h 67"/>
                <a:gd name="T8" fmla="*/ 50 w 66"/>
                <a:gd name="T9" fmla="*/ 33 h 67"/>
                <a:gd name="T10" fmla="*/ 33 w 66"/>
                <a:gd name="T11" fmla="*/ 50 h 67"/>
                <a:gd name="T12" fmla="*/ 16 w 66"/>
                <a:gd name="T13" fmla="*/ 33 h 67"/>
                <a:gd name="T14" fmla="*/ 33 w 66"/>
                <a:gd name="T15" fmla="*/ 17 h 67"/>
                <a:gd name="T16" fmla="*/ 34 w 66"/>
                <a:gd name="T17" fmla="*/ 17 h 67"/>
                <a:gd name="T18" fmla="*/ 34 w 66"/>
                <a:gd name="T19" fmla="*/ 15 h 67"/>
                <a:gd name="T20" fmla="*/ 42 w 66"/>
                <a:gd name="T21" fmla="*/ 1 h 67"/>
                <a:gd name="T22" fmla="*/ 33 w 66"/>
                <a:gd name="T23" fmla="*/ 0 h 67"/>
                <a:gd name="T24" fmla="*/ 0 w 66"/>
                <a:gd name="T25" fmla="*/ 33 h 67"/>
                <a:gd name="T26" fmla="*/ 33 w 66"/>
                <a:gd name="T2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67">
                  <a:moveTo>
                    <a:pt x="33" y="67"/>
                  </a:moveTo>
                  <a:cubicBezTo>
                    <a:pt x="51" y="67"/>
                    <a:pt x="66" y="52"/>
                    <a:pt x="66" y="33"/>
                  </a:cubicBezTo>
                  <a:cubicBezTo>
                    <a:pt x="66" y="29"/>
                    <a:pt x="66" y="24"/>
                    <a:pt x="64" y="20"/>
                  </a:cubicBezTo>
                  <a:cubicBezTo>
                    <a:pt x="62" y="26"/>
                    <a:pt x="56" y="30"/>
                    <a:pt x="50" y="30"/>
                  </a:cubicBezTo>
                  <a:cubicBezTo>
                    <a:pt x="50" y="31"/>
                    <a:pt x="50" y="32"/>
                    <a:pt x="50" y="33"/>
                  </a:cubicBezTo>
                  <a:cubicBezTo>
                    <a:pt x="50" y="43"/>
                    <a:pt x="42" y="50"/>
                    <a:pt x="33" y="50"/>
                  </a:cubicBezTo>
                  <a:cubicBezTo>
                    <a:pt x="24" y="50"/>
                    <a:pt x="16" y="43"/>
                    <a:pt x="16" y="33"/>
                  </a:cubicBezTo>
                  <a:cubicBezTo>
                    <a:pt x="16" y="24"/>
                    <a:pt x="24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4" y="15"/>
                  </a:cubicBezTo>
                  <a:cubicBezTo>
                    <a:pt x="34" y="9"/>
                    <a:pt x="37" y="4"/>
                    <a:pt x="42" y="1"/>
                  </a:cubicBezTo>
                  <a:cubicBezTo>
                    <a:pt x="39" y="0"/>
                    <a:pt x="36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52"/>
                    <a:pt x="15" y="67"/>
                    <a:pt x="33" y="67"/>
                  </a:cubicBezTo>
                  <a:close/>
                </a:path>
              </a:pathLst>
            </a:custGeom>
            <a:solidFill>
              <a:srgbClr val="B3DF63"/>
            </a:solidFill>
            <a:ln w="4" cap="flat">
              <a:noFill/>
              <a:prstDash val="solid"/>
              <a:miter lim="800000"/>
            </a:ln>
          </p:spPr>
          <p:txBody>
            <a:bodyPr vert="horz" wrap="square" lIns="121770" tIns="60887" rIns="121770" bIns="60887" numCol="1" anchor="t" anchorCtr="0" compatLnSpc="1"/>
            <a:lstStyle/>
            <a:p>
              <a:endParaRPr lang="zh-CN" altLang="en-US" sz="1865" b="1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37"/>
            <p:cNvSpPr/>
            <p:nvPr/>
          </p:nvSpPr>
          <p:spPr bwMode="auto">
            <a:xfrm>
              <a:off x="11110936" y="2931414"/>
              <a:ext cx="1382957" cy="1372639"/>
            </a:xfrm>
            <a:custGeom>
              <a:avLst/>
              <a:gdLst>
                <a:gd name="T0" fmla="*/ 34 w 67"/>
                <a:gd name="T1" fmla="*/ 0 h 66"/>
                <a:gd name="T2" fmla="*/ 0 w 67"/>
                <a:gd name="T3" fmla="*/ 33 h 66"/>
                <a:gd name="T4" fmla="*/ 3 w 67"/>
                <a:gd name="T5" fmla="*/ 46 h 66"/>
                <a:gd name="T6" fmla="*/ 17 w 67"/>
                <a:gd name="T7" fmla="*/ 36 h 66"/>
                <a:gd name="T8" fmla="*/ 17 w 67"/>
                <a:gd name="T9" fmla="*/ 33 h 66"/>
                <a:gd name="T10" fmla="*/ 34 w 67"/>
                <a:gd name="T11" fmla="*/ 16 h 66"/>
                <a:gd name="T12" fmla="*/ 51 w 67"/>
                <a:gd name="T13" fmla="*/ 33 h 66"/>
                <a:gd name="T14" fmla="*/ 34 w 67"/>
                <a:gd name="T15" fmla="*/ 50 h 66"/>
                <a:gd name="T16" fmla="*/ 33 w 67"/>
                <a:gd name="T17" fmla="*/ 50 h 66"/>
                <a:gd name="T18" fmla="*/ 33 w 67"/>
                <a:gd name="T19" fmla="*/ 51 h 66"/>
                <a:gd name="T20" fmla="*/ 24 w 67"/>
                <a:gd name="T21" fmla="*/ 65 h 66"/>
                <a:gd name="T22" fmla="*/ 34 w 67"/>
                <a:gd name="T23" fmla="*/ 66 h 66"/>
                <a:gd name="T24" fmla="*/ 67 w 67"/>
                <a:gd name="T25" fmla="*/ 33 h 66"/>
                <a:gd name="T26" fmla="*/ 34 w 67"/>
                <a:gd name="T2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66">
                  <a:moveTo>
                    <a:pt x="34" y="0"/>
                  </a:moveTo>
                  <a:cubicBezTo>
                    <a:pt x="15" y="0"/>
                    <a:pt x="0" y="15"/>
                    <a:pt x="0" y="33"/>
                  </a:cubicBezTo>
                  <a:cubicBezTo>
                    <a:pt x="0" y="38"/>
                    <a:pt x="1" y="42"/>
                    <a:pt x="3" y="46"/>
                  </a:cubicBezTo>
                  <a:cubicBezTo>
                    <a:pt x="5" y="40"/>
                    <a:pt x="11" y="36"/>
                    <a:pt x="17" y="36"/>
                  </a:cubicBezTo>
                  <a:cubicBezTo>
                    <a:pt x="17" y="35"/>
                    <a:pt x="17" y="34"/>
                    <a:pt x="17" y="33"/>
                  </a:cubicBezTo>
                  <a:cubicBezTo>
                    <a:pt x="17" y="24"/>
                    <a:pt x="24" y="16"/>
                    <a:pt x="34" y="16"/>
                  </a:cubicBezTo>
                  <a:cubicBezTo>
                    <a:pt x="43" y="16"/>
                    <a:pt x="51" y="24"/>
                    <a:pt x="51" y="33"/>
                  </a:cubicBezTo>
                  <a:cubicBezTo>
                    <a:pt x="51" y="42"/>
                    <a:pt x="43" y="50"/>
                    <a:pt x="34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3" y="50"/>
                    <a:pt x="33" y="51"/>
                    <a:pt x="33" y="51"/>
                  </a:cubicBezTo>
                  <a:cubicBezTo>
                    <a:pt x="33" y="57"/>
                    <a:pt x="29" y="63"/>
                    <a:pt x="24" y="65"/>
                  </a:cubicBezTo>
                  <a:cubicBezTo>
                    <a:pt x="27" y="66"/>
                    <a:pt x="30" y="66"/>
                    <a:pt x="34" y="66"/>
                  </a:cubicBezTo>
                  <a:cubicBezTo>
                    <a:pt x="52" y="66"/>
                    <a:pt x="67" y="51"/>
                    <a:pt x="67" y="33"/>
                  </a:cubicBezTo>
                  <a:cubicBezTo>
                    <a:pt x="67" y="15"/>
                    <a:pt x="52" y="0"/>
                    <a:pt x="34" y="0"/>
                  </a:cubicBezTo>
                  <a:close/>
                </a:path>
              </a:pathLst>
            </a:custGeom>
            <a:solidFill>
              <a:srgbClr val="B3DF63"/>
            </a:solidFill>
            <a:ln w="4" cap="flat">
              <a:noFill/>
              <a:prstDash val="solid"/>
              <a:miter lim="800000"/>
            </a:ln>
          </p:spPr>
          <p:txBody>
            <a:bodyPr vert="horz" wrap="square" lIns="121770" tIns="60887" rIns="121770" bIns="60887" numCol="1" anchor="t" anchorCtr="0" compatLnSpc="1"/>
            <a:lstStyle/>
            <a:p>
              <a:endParaRPr lang="zh-CN" altLang="en-US" sz="1865" b="1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39"/>
            <p:cNvSpPr/>
            <p:nvPr/>
          </p:nvSpPr>
          <p:spPr bwMode="auto">
            <a:xfrm>
              <a:off x="11110936" y="4469169"/>
              <a:ext cx="1382957" cy="1382956"/>
            </a:xfrm>
            <a:custGeom>
              <a:avLst/>
              <a:gdLst>
                <a:gd name="T0" fmla="*/ 34 w 67"/>
                <a:gd name="T1" fmla="*/ 67 h 67"/>
                <a:gd name="T2" fmla="*/ 0 w 67"/>
                <a:gd name="T3" fmla="*/ 33 h 67"/>
                <a:gd name="T4" fmla="*/ 3 w 67"/>
                <a:gd name="T5" fmla="*/ 20 h 67"/>
                <a:gd name="T6" fmla="*/ 17 w 67"/>
                <a:gd name="T7" fmla="*/ 30 h 67"/>
                <a:gd name="T8" fmla="*/ 17 w 67"/>
                <a:gd name="T9" fmla="*/ 33 h 67"/>
                <a:gd name="T10" fmla="*/ 34 w 67"/>
                <a:gd name="T11" fmla="*/ 50 h 67"/>
                <a:gd name="T12" fmla="*/ 51 w 67"/>
                <a:gd name="T13" fmla="*/ 33 h 67"/>
                <a:gd name="T14" fmla="*/ 34 w 67"/>
                <a:gd name="T15" fmla="*/ 17 h 67"/>
                <a:gd name="T16" fmla="*/ 33 w 67"/>
                <a:gd name="T17" fmla="*/ 17 h 67"/>
                <a:gd name="T18" fmla="*/ 33 w 67"/>
                <a:gd name="T19" fmla="*/ 15 h 67"/>
                <a:gd name="T20" fmla="*/ 24 w 67"/>
                <a:gd name="T21" fmla="*/ 1 h 67"/>
                <a:gd name="T22" fmla="*/ 34 w 67"/>
                <a:gd name="T23" fmla="*/ 0 h 67"/>
                <a:gd name="T24" fmla="*/ 67 w 67"/>
                <a:gd name="T25" fmla="*/ 33 h 67"/>
                <a:gd name="T26" fmla="*/ 34 w 67"/>
                <a:gd name="T2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67">
                  <a:moveTo>
                    <a:pt x="34" y="67"/>
                  </a:moveTo>
                  <a:cubicBezTo>
                    <a:pt x="15" y="67"/>
                    <a:pt x="0" y="52"/>
                    <a:pt x="0" y="33"/>
                  </a:cubicBezTo>
                  <a:cubicBezTo>
                    <a:pt x="0" y="29"/>
                    <a:pt x="1" y="24"/>
                    <a:pt x="3" y="20"/>
                  </a:cubicBezTo>
                  <a:cubicBezTo>
                    <a:pt x="5" y="26"/>
                    <a:pt x="11" y="30"/>
                    <a:pt x="17" y="30"/>
                  </a:cubicBezTo>
                  <a:cubicBezTo>
                    <a:pt x="17" y="31"/>
                    <a:pt x="17" y="32"/>
                    <a:pt x="17" y="33"/>
                  </a:cubicBezTo>
                  <a:cubicBezTo>
                    <a:pt x="17" y="43"/>
                    <a:pt x="24" y="50"/>
                    <a:pt x="34" y="50"/>
                  </a:cubicBezTo>
                  <a:cubicBezTo>
                    <a:pt x="43" y="50"/>
                    <a:pt x="51" y="43"/>
                    <a:pt x="51" y="33"/>
                  </a:cubicBezTo>
                  <a:cubicBezTo>
                    <a:pt x="51" y="24"/>
                    <a:pt x="43" y="17"/>
                    <a:pt x="34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6"/>
                    <a:pt x="33" y="16"/>
                    <a:pt x="33" y="15"/>
                  </a:cubicBezTo>
                  <a:cubicBezTo>
                    <a:pt x="33" y="9"/>
                    <a:pt x="29" y="4"/>
                    <a:pt x="24" y="1"/>
                  </a:cubicBezTo>
                  <a:cubicBezTo>
                    <a:pt x="27" y="0"/>
                    <a:pt x="30" y="0"/>
                    <a:pt x="34" y="0"/>
                  </a:cubicBezTo>
                  <a:cubicBezTo>
                    <a:pt x="52" y="0"/>
                    <a:pt x="67" y="15"/>
                    <a:pt x="67" y="33"/>
                  </a:cubicBezTo>
                  <a:cubicBezTo>
                    <a:pt x="67" y="52"/>
                    <a:pt x="52" y="67"/>
                    <a:pt x="34" y="67"/>
                  </a:cubicBezTo>
                  <a:close/>
                </a:path>
              </a:pathLst>
            </a:custGeom>
            <a:solidFill>
              <a:srgbClr val="1E6787"/>
            </a:solidFill>
            <a:ln w="4" cap="flat">
              <a:noFill/>
              <a:prstDash val="solid"/>
              <a:miter lim="800000"/>
            </a:ln>
          </p:spPr>
          <p:txBody>
            <a:bodyPr vert="horz" wrap="square" lIns="121770" tIns="60887" rIns="121770" bIns="60887" numCol="1" anchor="t" anchorCtr="0" compatLnSpc="1"/>
            <a:lstStyle/>
            <a:p>
              <a:endParaRPr lang="zh-CN" altLang="en-US" sz="1865" b="1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grpSp>
          <p:nvGrpSpPr>
            <p:cNvPr id="91" name="组合 25"/>
            <p:cNvGrpSpPr/>
            <p:nvPr/>
          </p:nvGrpSpPr>
          <p:grpSpPr>
            <a:xfrm>
              <a:off x="10264646" y="3726102"/>
              <a:ext cx="536670" cy="536670"/>
              <a:chOff x="5481876" y="3723806"/>
              <a:chExt cx="536670" cy="536669"/>
            </a:xfrm>
            <a:solidFill>
              <a:srgbClr val="7C3D67"/>
            </a:solidFill>
          </p:grpSpPr>
          <p:sp>
            <p:nvSpPr>
              <p:cNvPr id="101" name="Oval 32"/>
              <p:cNvSpPr>
                <a:spLocks noChangeArrowheads="1"/>
              </p:cNvSpPr>
              <p:nvPr/>
            </p:nvSpPr>
            <p:spPr bwMode="auto">
              <a:xfrm>
                <a:off x="5481877" y="3723806"/>
                <a:ext cx="536669" cy="536669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1865" b="1" dirty="0">
                  <a:solidFill>
                    <a:prstClr val="black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Oval 33"/>
              <p:cNvSpPr>
                <a:spLocks noChangeArrowheads="1"/>
              </p:cNvSpPr>
              <p:nvPr/>
            </p:nvSpPr>
            <p:spPr bwMode="auto">
              <a:xfrm>
                <a:off x="5481876" y="3723806"/>
                <a:ext cx="536669" cy="536669"/>
              </a:xfrm>
              <a:prstGeom prst="ellipse">
                <a:avLst/>
              </a:prstGeom>
              <a:solidFill>
                <a:srgbClr val="1E6787"/>
              </a:solidFill>
              <a:ln w="4" cap="flat">
                <a:noFill/>
                <a:prstDash val="solid"/>
                <a:miter lim="800000"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1865" b="1">
                  <a:solidFill>
                    <a:prstClr val="black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TextBox 20"/>
              <p:cNvSpPr txBox="1"/>
              <p:nvPr/>
            </p:nvSpPr>
            <p:spPr>
              <a:xfrm>
                <a:off x="5490499" y="3786988"/>
                <a:ext cx="510553" cy="439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135" spc="-15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大黑_GBK" pitchFamily="65" charset="-122"/>
                    <a:ea typeface="方正大黑_GBK" pitchFamily="65" charset="-122"/>
                  </a:rPr>
                  <a:t>01</a:t>
                </a:r>
                <a:endParaRPr lang="zh-CN" altLang="en-US" sz="2135" spc="-15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黑_GBK" pitchFamily="65" charset="-122"/>
                  <a:ea typeface="方正大黑_GBK" pitchFamily="65" charset="-122"/>
                </a:endParaRPr>
              </a:p>
            </p:txBody>
          </p:sp>
        </p:grpSp>
        <p:grpSp>
          <p:nvGrpSpPr>
            <p:cNvPr id="92" name="组合 26"/>
            <p:cNvGrpSpPr/>
            <p:nvPr/>
          </p:nvGrpSpPr>
          <p:grpSpPr>
            <a:xfrm>
              <a:off x="11193502" y="3726102"/>
              <a:ext cx="536669" cy="536670"/>
              <a:chOff x="6410728" y="3723806"/>
              <a:chExt cx="536669" cy="536669"/>
            </a:xfrm>
            <a:solidFill>
              <a:srgbClr val="DF6282"/>
            </a:solidFill>
          </p:grpSpPr>
          <p:sp>
            <p:nvSpPr>
              <p:cNvPr id="99" name="Oval 38"/>
              <p:cNvSpPr>
                <a:spLocks noChangeArrowheads="1"/>
              </p:cNvSpPr>
              <p:nvPr/>
            </p:nvSpPr>
            <p:spPr bwMode="auto">
              <a:xfrm>
                <a:off x="6410728" y="3723806"/>
                <a:ext cx="536669" cy="536669"/>
              </a:xfrm>
              <a:prstGeom prst="ellipse">
                <a:avLst/>
              </a:prstGeom>
              <a:solidFill>
                <a:srgbClr val="B3DF63"/>
              </a:solidFill>
              <a:ln w="4" cap="flat">
                <a:noFill/>
                <a:prstDash val="solid"/>
                <a:miter lim="800000"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1865" b="1" dirty="0">
                  <a:solidFill>
                    <a:prstClr val="black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TextBox 23"/>
              <p:cNvSpPr txBox="1"/>
              <p:nvPr/>
            </p:nvSpPr>
            <p:spPr>
              <a:xfrm>
                <a:off x="6411022" y="3786992"/>
                <a:ext cx="510554" cy="439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135" spc="-15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大黑_GBK" pitchFamily="65" charset="-122"/>
                    <a:ea typeface="方正大黑_GBK" pitchFamily="65" charset="-122"/>
                  </a:rPr>
                  <a:t>02</a:t>
                </a:r>
                <a:endParaRPr lang="zh-CN" altLang="en-US" sz="2135" spc="-15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黑_GBK" pitchFamily="65" charset="-122"/>
                  <a:ea typeface="方正大黑_GBK" pitchFamily="65" charset="-122"/>
                </a:endParaRPr>
              </a:p>
            </p:txBody>
          </p:sp>
        </p:grpSp>
        <p:grpSp>
          <p:nvGrpSpPr>
            <p:cNvPr id="93" name="组合 27"/>
            <p:cNvGrpSpPr/>
            <p:nvPr/>
          </p:nvGrpSpPr>
          <p:grpSpPr>
            <a:xfrm>
              <a:off x="11193502" y="4510459"/>
              <a:ext cx="536669" cy="536669"/>
              <a:chOff x="6410728" y="4508169"/>
              <a:chExt cx="536669" cy="536669"/>
            </a:xfrm>
            <a:solidFill>
              <a:srgbClr val="7C3D67"/>
            </a:solidFill>
          </p:grpSpPr>
          <p:sp>
            <p:nvSpPr>
              <p:cNvPr id="97" name="Oval 40"/>
              <p:cNvSpPr>
                <a:spLocks noChangeArrowheads="1"/>
              </p:cNvSpPr>
              <p:nvPr/>
            </p:nvSpPr>
            <p:spPr bwMode="auto">
              <a:xfrm>
                <a:off x="6410728" y="4508169"/>
                <a:ext cx="536669" cy="536669"/>
              </a:xfrm>
              <a:prstGeom prst="ellipse">
                <a:avLst/>
              </a:prstGeom>
              <a:solidFill>
                <a:srgbClr val="1E6787"/>
              </a:solidFill>
              <a:ln w="4" cap="flat">
                <a:noFill/>
                <a:prstDash val="solid"/>
                <a:miter lim="800000"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1865" b="1">
                  <a:solidFill>
                    <a:prstClr val="black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TextBox 26"/>
              <p:cNvSpPr txBox="1"/>
              <p:nvPr/>
            </p:nvSpPr>
            <p:spPr>
              <a:xfrm>
                <a:off x="6411022" y="4558656"/>
                <a:ext cx="510554" cy="439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135" spc="-15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大黑_GBK" pitchFamily="65" charset="-122"/>
                    <a:ea typeface="方正大黑_GBK" pitchFamily="65" charset="-122"/>
                  </a:rPr>
                  <a:t>03</a:t>
                </a:r>
                <a:endParaRPr lang="zh-CN" altLang="en-US" sz="2135" spc="-15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黑_GBK" pitchFamily="65" charset="-122"/>
                  <a:ea typeface="方正大黑_GBK" pitchFamily="65" charset="-122"/>
                </a:endParaRPr>
              </a:p>
            </p:txBody>
          </p:sp>
        </p:grpSp>
        <p:grpSp>
          <p:nvGrpSpPr>
            <p:cNvPr id="94" name="组合 28"/>
            <p:cNvGrpSpPr/>
            <p:nvPr/>
          </p:nvGrpSpPr>
          <p:grpSpPr>
            <a:xfrm>
              <a:off x="10263855" y="4510459"/>
              <a:ext cx="537463" cy="536669"/>
              <a:chOff x="5481082" y="4508169"/>
              <a:chExt cx="537464" cy="536669"/>
            </a:xfrm>
            <a:solidFill>
              <a:srgbClr val="DF6282"/>
            </a:solidFill>
          </p:grpSpPr>
          <p:sp>
            <p:nvSpPr>
              <p:cNvPr id="95" name="Oval 36"/>
              <p:cNvSpPr>
                <a:spLocks noChangeArrowheads="1"/>
              </p:cNvSpPr>
              <p:nvPr/>
            </p:nvSpPr>
            <p:spPr bwMode="auto">
              <a:xfrm>
                <a:off x="5481877" y="4508169"/>
                <a:ext cx="536669" cy="536669"/>
              </a:xfrm>
              <a:prstGeom prst="ellipse">
                <a:avLst/>
              </a:prstGeom>
              <a:solidFill>
                <a:srgbClr val="B3DF63"/>
              </a:solidFill>
              <a:ln w="4" cap="flat">
                <a:noFill/>
                <a:prstDash val="solid"/>
                <a:miter lim="800000"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1865" b="1">
                  <a:solidFill>
                    <a:prstClr val="black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TextBox 29"/>
              <p:cNvSpPr txBox="1"/>
              <p:nvPr/>
            </p:nvSpPr>
            <p:spPr>
              <a:xfrm>
                <a:off x="5481082" y="4558656"/>
                <a:ext cx="510554" cy="439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135" spc="-15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大黑_GBK" pitchFamily="65" charset="-122"/>
                    <a:ea typeface="方正大黑_GBK" pitchFamily="65" charset="-122"/>
                  </a:rPr>
                  <a:t>04</a:t>
                </a:r>
                <a:endParaRPr lang="zh-CN" altLang="en-US" sz="2135" spc="-15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黑_GBK" pitchFamily="65" charset="-122"/>
                  <a:ea typeface="方正大黑_GBK" pitchFamily="65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5190653" cy="811832"/>
            <a:chOff x="169526" y="203448"/>
            <a:chExt cx="5190653" cy="811832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45790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如何编写程序</a:t>
              </a:r>
              <a:r>
                <a:rPr lang="en-US" altLang="zh-CN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计算圆面积</a:t>
              </a:r>
            </a:p>
            <a:p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C33E82F-6358-3F13-79DD-E2EC9286DDCA}"/>
              </a:ext>
            </a:extLst>
          </p:cNvPr>
          <p:cNvGrpSpPr/>
          <p:nvPr/>
        </p:nvGrpSpPr>
        <p:grpSpPr>
          <a:xfrm>
            <a:off x="5693585" y="455476"/>
            <a:ext cx="5954130" cy="2501715"/>
            <a:chOff x="947412" y="1734702"/>
            <a:chExt cx="6501063" cy="2965885"/>
          </a:xfrm>
        </p:grpSpPr>
        <p:grpSp>
          <p:nvGrpSpPr>
            <p:cNvPr id="41" name="组合 40"/>
            <p:cNvGrpSpPr/>
            <p:nvPr/>
          </p:nvGrpSpPr>
          <p:grpSpPr>
            <a:xfrm>
              <a:off x="947412" y="1734702"/>
              <a:ext cx="6438947" cy="759770"/>
              <a:chOff x="682625" y="2564904"/>
              <a:chExt cx="7058670" cy="1115734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1151148" y="2564904"/>
                <a:ext cx="1728192" cy="6480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</a:t>
                </a: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3347864" y="3032566"/>
                <a:ext cx="1728192" cy="6480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处理</a:t>
                </a: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5379777" y="2598995"/>
                <a:ext cx="1728192" cy="6480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</a:p>
            </p:txBody>
          </p:sp>
          <p:cxnSp>
            <p:nvCxnSpPr>
              <p:cNvPr id="45" name="直接箭头连接符 44"/>
              <p:cNvCxnSpPr>
                <a:endCxn id="43" idx="1"/>
              </p:cNvCxnSpPr>
              <p:nvPr/>
            </p:nvCxnSpPr>
            <p:spPr>
              <a:xfrm flipV="1">
                <a:off x="682625" y="3356602"/>
                <a:ext cx="2665239" cy="40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/>
              <p:nvPr/>
            </p:nvCxnSpPr>
            <p:spPr>
              <a:xfrm flipV="1">
                <a:off x="5076056" y="3360635"/>
                <a:ext cx="2665239" cy="40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47" name="上箭头标注 2"/>
            <p:cNvSpPr/>
            <p:nvPr/>
          </p:nvSpPr>
          <p:spPr>
            <a:xfrm>
              <a:off x="953432" y="2374367"/>
              <a:ext cx="2431242" cy="1155129"/>
            </a:xfrm>
            <a:prstGeom prst="upArrowCallout">
              <a:avLst>
                <a:gd name="adj1" fmla="val 12907"/>
                <a:gd name="adj2" fmla="val 14923"/>
                <a:gd name="adj3" fmla="val 25000"/>
                <a:gd name="adj4" fmla="val 6497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圆半径 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上箭头标注 12"/>
            <p:cNvSpPr/>
            <p:nvPr/>
          </p:nvSpPr>
          <p:spPr>
            <a:xfrm>
              <a:off x="5017233" y="2395667"/>
              <a:ext cx="2431242" cy="1155129"/>
            </a:xfrm>
            <a:prstGeom prst="upArrowCallout">
              <a:avLst>
                <a:gd name="adj1" fmla="val 12907"/>
                <a:gd name="adj2" fmla="val 14923"/>
                <a:gd name="adj3" fmla="val 25000"/>
                <a:gd name="adj4" fmla="val 6497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圆面积 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area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606071" y="3004123"/>
              <a:ext cx="5121629" cy="1696464"/>
              <a:chOff x="1691680" y="4106069"/>
              <a:chExt cx="5614565" cy="2491283"/>
            </a:xfrm>
          </p:grpSpPr>
          <p:sp>
            <p:nvSpPr>
              <p:cNvPr id="50" name="下箭头 3"/>
              <p:cNvSpPr/>
              <p:nvPr/>
            </p:nvSpPr>
            <p:spPr>
              <a:xfrm>
                <a:off x="4283968" y="4106069"/>
                <a:ext cx="431701" cy="148317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1691680" y="5589240"/>
                <a:ext cx="5614565" cy="10081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计算圆面积：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area=</a:t>
                </a:r>
                <a:r>
                  <a:rPr lang="el-GR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π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* r * r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A10D3D8B-B631-A79A-D154-901F56A20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20" y="3251183"/>
            <a:ext cx="8385769" cy="3398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2439065" cy="504056"/>
            <a:chOff x="169526" y="203448"/>
            <a:chExt cx="2439065" cy="504056"/>
          </a:xfrm>
        </p:grpSpPr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矩形 28"/>
          <p:cNvSpPr/>
          <p:nvPr/>
        </p:nvSpPr>
        <p:spPr>
          <a:xfrm>
            <a:off x="1106241" y="1241460"/>
            <a:ext cx="6449749" cy="490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600"/>
              </a:spcAft>
              <a:defRPr/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警察局抓了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A,B,C,D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四名偷窃嫌疑犯，其中只有一人是小偷，审问记录如下：</a:t>
            </a:r>
            <a:endParaRPr kumimoji="1"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Aft>
                <a:spcPts val="600"/>
              </a:spcAft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说：“我不是小偷”</a:t>
            </a:r>
            <a:endParaRPr kumimoji="1"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Aft>
                <a:spcPts val="600"/>
              </a:spcAft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说：“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是小偷”</a:t>
            </a:r>
            <a:endParaRPr kumimoji="1"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Aft>
                <a:spcPts val="600"/>
              </a:spcAft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说：“小偷肯定是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D”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defRPr/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说：“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在冤枉人”</a:t>
            </a:r>
            <a:endParaRPr kumimoji="1"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Aft>
                <a:spcPts val="600"/>
              </a:spcAft>
              <a:defRPr/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已知四个人中有三人说的是真话，一人说的是假话，问到底谁是小偷？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3"/>
          <a:srcRect l="20686" r="25264"/>
          <a:stretch>
            <a:fillRect/>
          </a:stretch>
        </p:blipFill>
        <p:spPr>
          <a:xfrm>
            <a:off x="7555990" y="1169169"/>
            <a:ext cx="4636010" cy="5688831"/>
          </a:xfrm>
          <a:custGeom>
            <a:avLst/>
            <a:gdLst>
              <a:gd name="connsiteX0" fmla="*/ 0 w 4636009"/>
              <a:gd name="connsiteY0" fmla="*/ 0 h 5167312"/>
              <a:gd name="connsiteX1" fmla="*/ 4636009 w 4636009"/>
              <a:gd name="connsiteY1" fmla="*/ 0 h 5167312"/>
              <a:gd name="connsiteX2" fmla="*/ 4636009 w 4636009"/>
              <a:gd name="connsiteY2" fmla="*/ 5167312 h 5167312"/>
              <a:gd name="connsiteX3" fmla="*/ 276091 w 4636009"/>
              <a:gd name="connsiteY3" fmla="*/ 5167312 h 5167312"/>
              <a:gd name="connsiteX4" fmla="*/ 2669970 w 4636009"/>
              <a:gd name="connsiteY4" fmla="*/ 952 h 5167312"/>
              <a:gd name="connsiteX5" fmla="*/ 0 w 4636009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6009" h="5167312">
                <a:moveTo>
                  <a:pt x="0" y="0"/>
                </a:moveTo>
                <a:lnTo>
                  <a:pt x="4636009" y="0"/>
                </a:lnTo>
                <a:lnTo>
                  <a:pt x="4636009" y="5167312"/>
                </a:lnTo>
                <a:lnTo>
                  <a:pt x="276091" y="5167312"/>
                </a:lnTo>
                <a:lnTo>
                  <a:pt x="2669970" y="952"/>
                </a:lnTo>
                <a:lnTo>
                  <a:pt x="0" y="952"/>
                </a:lnTo>
                <a:close/>
              </a:path>
            </a:pathLst>
          </a:custGeom>
        </p:spPr>
      </p:pic>
      <p:sp>
        <p:nvSpPr>
          <p:cNvPr id="10" name="TextBox 3"/>
          <p:cNvSpPr txBox="1"/>
          <p:nvPr/>
        </p:nvSpPr>
        <p:spPr>
          <a:xfrm>
            <a:off x="781967" y="245839"/>
            <a:ext cx="4579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如何编写程序</a:t>
            </a:r>
            <a:r>
              <a:rPr lang="en-US" altLang="zh-CN" sz="24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谁是小偷</a:t>
            </a:r>
          </a:p>
          <a:p>
            <a:endParaRPr lang="zh-CN" altLang="en-US" sz="2000" b="1" spc="300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5190653" cy="504056"/>
            <a:chOff x="169526" y="203448"/>
            <a:chExt cx="519065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4579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谁是小偷</a:t>
              </a:r>
              <a:r>
                <a:rPr lang="en-US" altLang="zh-CN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问题分析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圆角矩形 17"/>
          <p:cNvSpPr/>
          <p:nvPr/>
        </p:nvSpPr>
        <p:spPr>
          <a:xfrm>
            <a:off x="5288655" y="1732438"/>
            <a:ext cx="1424827" cy="136205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8"/>
          <p:cNvSpPr/>
          <p:nvPr/>
        </p:nvSpPr>
        <p:spPr>
          <a:xfrm>
            <a:off x="6907191" y="1732438"/>
            <a:ext cx="1422436" cy="1352251"/>
          </a:xfrm>
          <a:prstGeom prst="round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9"/>
          <p:cNvSpPr/>
          <p:nvPr/>
        </p:nvSpPr>
        <p:spPr>
          <a:xfrm>
            <a:off x="5288655" y="3277632"/>
            <a:ext cx="1424827" cy="1414024"/>
          </a:xfrm>
          <a:prstGeom prst="roundRect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20"/>
          <p:cNvSpPr/>
          <p:nvPr/>
        </p:nvSpPr>
        <p:spPr>
          <a:xfrm>
            <a:off x="6907191" y="3277632"/>
            <a:ext cx="1422436" cy="1414024"/>
          </a:xfrm>
          <a:prstGeom prst="roundRect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887" tIns="40943" rIns="81887" bIns="40943"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2"/>
          <p:cNvSpPr txBox="1"/>
          <p:nvPr/>
        </p:nvSpPr>
        <p:spPr>
          <a:xfrm>
            <a:off x="2233714" y="2213416"/>
            <a:ext cx="2698156" cy="523212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 algn="ctr"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kumimoji="1" lang="en-US" altLang="zh-CN" sz="2800" dirty="0"/>
              <a:t>“</a:t>
            </a:r>
            <a:r>
              <a:rPr kumimoji="1" lang="zh-CN" altLang="en-US" sz="2800" dirty="0"/>
              <a:t>我不是小偷</a:t>
            </a:r>
            <a:r>
              <a:rPr kumimoji="1" lang="en-US" altLang="zh-CN" sz="2800" dirty="0"/>
              <a:t>”</a:t>
            </a:r>
            <a:endParaRPr lang="zh-CN" altLang="en-US" sz="2800" dirty="0"/>
          </a:p>
        </p:txBody>
      </p:sp>
      <p:sp>
        <p:nvSpPr>
          <p:cNvPr id="15" name="TextBox 24"/>
          <p:cNvSpPr txBox="1"/>
          <p:nvPr/>
        </p:nvSpPr>
        <p:spPr>
          <a:xfrm>
            <a:off x="8495861" y="2213416"/>
            <a:ext cx="2222065" cy="523212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 algn="r">
              <a:defRPr kumimoji="1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“C</a:t>
            </a:r>
            <a:r>
              <a:rPr lang="zh-CN" altLang="en-US" dirty="0"/>
              <a:t>是小偷”</a:t>
            </a:r>
            <a:endParaRPr lang="en-US" altLang="zh-CN" dirty="0"/>
          </a:p>
        </p:txBody>
      </p:sp>
      <p:sp>
        <p:nvSpPr>
          <p:cNvPr id="16" name="TextBox 27"/>
          <p:cNvSpPr txBox="1"/>
          <p:nvPr/>
        </p:nvSpPr>
        <p:spPr>
          <a:xfrm>
            <a:off x="2099424" y="3723038"/>
            <a:ext cx="2981888" cy="523212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 algn="r">
              <a:defRPr kumimoji="1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“小偷肯定是</a:t>
            </a:r>
            <a:r>
              <a:rPr lang="en-US" altLang="zh-CN" dirty="0"/>
              <a:t>D”</a:t>
            </a:r>
          </a:p>
        </p:txBody>
      </p:sp>
      <p:sp>
        <p:nvSpPr>
          <p:cNvPr id="17" name="TextBox 29"/>
          <p:cNvSpPr txBox="1"/>
          <p:nvPr/>
        </p:nvSpPr>
        <p:spPr>
          <a:xfrm>
            <a:off x="8495861" y="3723038"/>
            <a:ext cx="2581138" cy="523212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 algn="r">
              <a:defRPr kumimoji="1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“</a:t>
            </a:r>
            <a:r>
              <a:rPr lang="en-US" altLang="zh-CN" dirty="0"/>
              <a:t>C</a:t>
            </a:r>
            <a:r>
              <a:rPr lang="zh-CN" altLang="en-US" dirty="0"/>
              <a:t>在冤枉人”</a:t>
            </a:r>
            <a:endParaRPr lang="en-US" altLang="zh-CN" dirty="0"/>
          </a:p>
        </p:txBody>
      </p:sp>
      <p:cxnSp>
        <p:nvCxnSpPr>
          <p:cNvPr id="18" name="Straight Connector 6"/>
          <p:cNvCxnSpPr/>
          <p:nvPr/>
        </p:nvCxnSpPr>
        <p:spPr>
          <a:xfrm>
            <a:off x="2277495" y="5089635"/>
            <a:ext cx="8827524" cy="0"/>
          </a:xfrm>
          <a:prstGeom prst="line">
            <a:avLst/>
          </a:prstGeom>
          <a:ln w="57150" cmpd="dbl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47"/>
          <p:cNvSpPr>
            <a:spLocks noChangeArrowheads="1"/>
          </p:cNvSpPr>
          <p:nvPr/>
        </p:nvSpPr>
        <p:spPr bwMode="auto">
          <a:xfrm>
            <a:off x="2183395" y="5325221"/>
            <a:ext cx="9060174" cy="45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四位嫌疑人的表述是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”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不确定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”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的已知条件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2439065" cy="504056"/>
            <a:chOff x="169526" y="203448"/>
            <a:chExt cx="2439065" cy="504056"/>
          </a:xfrm>
        </p:grpSpPr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6"/>
          <p:cNvCxnSpPr/>
          <p:nvPr/>
        </p:nvCxnSpPr>
        <p:spPr>
          <a:xfrm>
            <a:off x="2391573" y="2347889"/>
            <a:ext cx="8827524" cy="0"/>
          </a:xfrm>
          <a:prstGeom prst="line">
            <a:avLst/>
          </a:prstGeom>
          <a:ln w="57150" cmpd="dbl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031695" y="1573017"/>
            <a:ext cx="10354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kumimoji="1"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kumimoji="1"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四个人中有三人说的是真话，一人说的是假话。</a:t>
            </a:r>
            <a:r>
              <a:rPr kumimoji="1"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是唯一</a:t>
            </a:r>
            <a:r>
              <a:rPr kumimoji="1"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确定的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已知条件</a:t>
            </a:r>
            <a:r>
              <a:rPr kumimoji="1"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kumimoji="1"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834033" y="2452242"/>
            <a:ext cx="4455919" cy="4156372"/>
            <a:chOff x="1834033" y="2452242"/>
            <a:chExt cx="4455919" cy="4156372"/>
          </a:xfrm>
        </p:grpSpPr>
        <p:grpSp>
          <p:nvGrpSpPr>
            <p:cNvPr id="24" name="组合 23"/>
            <p:cNvGrpSpPr/>
            <p:nvPr/>
          </p:nvGrpSpPr>
          <p:grpSpPr>
            <a:xfrm>
              <a:off x="1834033" y="2452242"/>
              <a:ext cx="4455919" cy="4156372"/>
              <a:chOff x="2277393" y="2867892"/>
              <a:chExt cx="3754981" cy="3820000"/>
            </a:xfrm>
          </p:grpSpPr>
          <p:sp>
            <p:nvSpPr>
              <p:cNvPr id="26" name="任意多边形 4"/>
              <p:cNvSpPr/>
              <p:nvPr/>
            </p:nvSpPr>
            <p:spPr>
              <a:xfrm rot="5400000">
                <a:off x="4341995" y="4376134"/>
                <a:ext cx="1503912" cy="723424"/>
              </a:xfrm>
              <a:custGeom>
                <a:avLst/>
                <a:gdLst>
                  <a:gd name="connsiteX0" fmla="*/ 0 w 1503912"/>
                  <a:gd name="connsiteY0" fmla="*/ 487471 h 723424"/>
                  <a:gd name="connsiteX1" fmla="*/ 546441 w 1503912"/>
                  <a:gd name="connsiteY1" fmla="*/ 194123 h 723424"/>
                  <a:gd name="connsiteX2" fmla="*/ 622201 w 1503912"/>
                  <a:gd name="connsiteY2" fmla="*/ 182561 h 723424"/>
                  <a:gd name="connsiteX3" fmla="*/ 759473 w 1503912"/>
                  <a:gd name="connsiteY3" fmla="*/ 0 h 723424"/>
                  <a:gd name="connsiteX4" fmla="*/ 896982 w 1503912"/>
                  <a:gd name="connsiteY4" fmla="*/ 182876 h 723424"/>
                  <a:gd name="connsiteX5" fmla="*/ 951826 w 1503912"/>
                  <a:gd name="connsiteY5" fmla="*/ 190149 h 723424"/>
                  <a:gd name="connsiteX6" fmla="*/ 1503912 w 1503912"/>
                  <a:gd name="connsiteY6" fmla="*/ 472727 h 723424"/>
                  <a:gd name="connsiteX7" fmla="*/ 1272630 w 1503912"/>
                  <a:gd name="connsiteY7" fmla="*/ 713261 h 723424"/>
                  <a:gd name="connsiteX8" fmla="*/ 235953 w 1503912"/>
                  <a:gd name="connsiteY8" fmla="*/ 723424 h 72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3912" h="723424">
                    <a:moveTo>
                      <a:pt x="0" y="487471"/>
                    </a:moveTo>
                    <a:cubicBezTo>
                      <a:pt x="155116" y="332355"/>
                      <a:pt x="346085" y="234486"/>
                      <a:pt x="546441" y="194123"/>
                    </a:cubicBezTo>
                    <a:lnTo>
                      <a:pt x="622201" y="182561"/>
                    </a:lnTo>
                    <a:lnTo>
                      <a:pt x="759473" y="0"/>
                    </a:lnTo>
                    <a:lnTo>
                      <a:pt x="896982" y="182876"/>
                    </a:lnTo>
                    <a:lnTo>
                      <a:pt x="951826" y="190149"/>
                    </a:lnTo>
                    <a:cubicBezTo>
                      <a:pt x="1152934" y="226576"/>
                      <a:pt x="1345785" y="320682"/>
                      <a:pt x="1503912" y="472727"/>
                    </a:cubicBezTo>
                    <a:lnTo>
                      <a:pt x="1272630" y="713261"/>
                    </a:lnTo>
                    <a:cubicBezTo>
                      <a:pt x="981963" y="433774"/>
                      <a:pt x="521086" y="438291"/>
                      <a:pt x="235953" y="723424"/>
                    </a:cubicBezTo>
                    <a:close/>
                  </a:path>
                </a:pathLst>
              </a:custGeom>
              <a:solidFill>
                <a:srgbClr val="F141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7" name="任意多边形 5"/>
              <p:cNvSpPr/>
              <p:nvPr/>
            </p:nvSpPr>
            <p:spPr>
              <a:xfrm rot="18900000">
                <a:off x="2814883" y="4170395"/>
                <a:ext cx="1059543" cy="1073851"/>
              </a:xfrm>
              <a:custGeom>
                <a:avLst/>
                <a:gdLst>
                  <a:gd name="connsiteX0" fmla="*/ 1053001 w 1059543"/>
                  <a:gd name="connsiteY0" fmla="*/ 0 h 1073851"/>
                  <a:gd name="connsiteX1" fmla="*/ 1059543 w 1059543"/>
                  <a:gd name="connsiteY1" fmla="*/ 333624 h 1073851"/>
                  <a:gd name="connsiteX2" fmla="*/ 333688 w 1059543"/>
                  <a:gd name="connsiteY2" fmla="*/ 1073851 h 1073851"/>
                  <a:gd name="connsiteX3" fmla="*/ 0 w 1059543"/>
                  <a:gd name="connsiteY3" fmla="*/ 1073851 h 1073851"/>
                  <a:gd name="connsiteX4" fmla="*/ 178963 w 1059543"/>
                  <a:gd name="connsiteY4" fmla="*/ 480031 h 1073851"/>
                  <a:gd name="connsiteX5" fmla="*/ 224358 w 1059543"/>
                  <a:gd name="connsiteY5" fmla="*/ 418287 h 1073851"/>
                  <a:gd name="connsiteX6" fmla="*/ 192333 w 1059543"/>
                  <a:gd name="connsiteY6" fmla="*/ 192129 h 1073851"/>
                  <a:gd name="connsiteX7" fmla="*/ 418880 w 1059543"/>
                  <a:gd name="connsiteY7" fmla="*/ 224209 h 1073851"/>
                  <a:gd name="connsiteX8" fmla="*/ 462804 w 1059543"/>
                  <a:gd name="connsiteY8" fmla="*/ 190570 h 1073851"/>
                  <a:gd name="connsiteX9" fmla="*/ 1053001 w 1059543"/>
                  <a:gd name="connsiteY9" fmla="*/ 0 h 107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59543" h="1073851">
                    <a:moveTo>
                      <a:pt x="1053001" y="0"/>
                    </a:moveTo>
                    <a:lnTo>
                      <a:pt x="1059543" y="333624"/>
                    </a:lnTo>
                    <a:cubicBezTo>
                      <a:pt x="656383" y="341529"/>
                      <a:pt x="333688" y="670613"/>
                      <a:pt x="333688" y="1073851"/>
                    </a:cubicBezTo>
                    <a:lnTo>
                      <a:pt x="0" y="1073851"/>
                    </a:lnTo>
                    <a:cubicBezTo>
                      <a:pt x="0" y="854484"/>
                      <a:pt x="65832" y="650244"/>
                      <a:pt x="178963" y="480031"/>
                    </a:cubicBezTo>
                    <a:lnTo>
                      <a:pt x="224358" y="418287"/>
                    </a:lnTo>
                    <a:lnTo>
                      <a:pt x="192333" y="192129"/>
                    </a:lnTo>
                    <a:lnTo>
                      <a:pt x="418880" y="224209"/>
                    </a:lnTo>
                    <a:lnTo>
                      <a:pt x="462804" y="190570"/>
                    </a:lnTo>
                    <a:cubicBezTo>
                      <a:pt x="630767" y="74123"/>
                      <a:pt x="833676" y="4301"/>
                      <a:pt x="1053001" y="0"/>
                    </a:cubicBezTo>
                    <a:close/>
                  </a:path>
                </a:pathLst>
              </a:custGeom>
              <a:solidFill>
                <a:srgbClr val="05BA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任意多边形 6"/>
              <p:cNvSpPr/>
              <p:nvPr/>
            </p:nvSpPr>
            <p:spPr>
              <a:xfrm rot="18900000" flipV="1">
                <a:off x="3641648" y="5034477"/>
                <a:ext cx="1059543" cy="1073851"/>
              </a:xfrm>
              <a:custGeom>
                <a:avLst/>
                <a:gdLst>
                  <a:gd name="connsiteX0" fmla="*/ 333688 w 1059543"/>
                  <a:gd name="connsiteY0" fmla="*/ 1073851 h 1073851"/>
                  <a:gd name="connsiteX1" fmla="*/ 1059543 w 1059543"/>
                  <a:gd name="connsiteY1" fmla="*/ 333624 h 1073851"/>
                  <a:gd name="connsiteX2" fmla="*/ 1053001 w 1059543"/>
                  <a:gd name="connsiteY2" fmla="*/ 0 h 1073851"/>
                  <a:gd name="connsiteX3" fmla="*/ 462804 w 1059543"/>
                  <a:gd name="connsiteY3" fmla="*/ 190570 h 1073851"/>
                  <a:gd name="connsiteX4" fmla="*/ 418881 w 1059543"/>
                  <a:gd name="connsiteY4" fmla="*/ 224208 h 1073851"/>
                  <a:gd name="connsiteX5" fmla="*/ 192334 w 1059543"/>
                  <a:gd name="connsiteY5" fmla="*/ 192128 h 1073851"/>
                  <a:gd name="connsiteX6" fmla="*/ 224359 w 1059543"/>
                  <a:gd name="connsiteY6" fmla="*/ 418285 h 1073851"/>
                  <a:gd name="connsiteX7" fmla="*/ 178964 w 1059543"/>
                  <a:gd name="connsiteY7" fmla="*/ 480031 h 1073851"/>
                  <a:gd name="connsiteX8" fmla="*/ 0 w 1059543"/>
                  <a:gd name="connsiteY8" fmla="*/ 1073851 h 107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9543" h="1073851">
                    <a:moveTo>
                      <a:pt x="333688" y="1073851"/>
                    </a:moveTo>
                    <a:cubicBezTo>
                      <a:pt x="333688" y="670613"/>
                      <a:pt x="656383" y="341529"/>
                      <a:pt x="1059543" y="333624"/>
                    </a:cubicBezTo>
                    <a:lnTo>
                      <a:pt x="1053001" y="0"/>
                    </a:lnTo>
                    <a:cubicBezTo>
                      <a:pt x="833676" y="4300"/>
                      <a:pt x="630767" y="74123"/>
                      <a:pt x="462804" y="190570"/>
                    </a:cubicBezTo>
                    <a:lnTo>
                      <a:pt x="418881" y="224208"/>
                    </a:lnTo>
                    <a:lnTo>
                      <a:pt x="192334" y="192128"/>
                    </a:lnTo>
                    <a:lnTo>
                      <a:pt x="224359" y="418285"/>
                    </a:lnTo>
                    <a:lnTo>
                      <a:pt x="178964" y="480031"/>
                    </a:lnTo>
                    <a:cubicBezTo>
                      <a:pt x="65832" y="650245"/>
                      <a:pt x="0" y="854484"/>
                      <a:pt x="0" y="1073851"/>
                    </a:cubicBezTo>
                    <a:close/>
                  </a:path>
                </a:pathLst>
              </a:custGeom>
              <a:solidFill>
                <a:srgbClr val="21AB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任意多边形 7"/>
              <p:cNvSpPr/>
              <p:nvPr/>
            </p:nvSpPr>
            <p:spPr>
              <a:xfrm rot="2700000">
                <a:off x="3645947" y="3328712"/>
                <a:ext cx="1059543" cy="1073851"/>
              </a:xfrm>
              <a:custGeom>
                <a:avLst/>
                <a:gdLst>
                  <a:gd name="connsiteX0" fmla="*/ 219275 w 1059543"/>
                  <a:gd name="connsiteY0" fmla="*/ 192128 h 1073851"/>
                  <a:gd name="connsiteX1" fmla="*/ 423085 w 1059543"/>
                  <a:gd name="connsiteY1" fmla="*/ 220989 h 1073851"/>
                  <a:gd name="connsiteX2" fmla="*/ 462804 w 1059543"/>
                  <a:gd name="connsiteY2" fmla="*/ 190570 h 1073851"/>
                  <a:gd name="connsiteX3" fmla="*/ 1053001 w 1059543"/>
                  <a:gd name="connsiteY3" fmla="*/ 0 h 1073851"/>
                  <a:gd name="connsiteX4" fmla="*/ 1059543 w 1059543"/>
                  <a:gd name="connsiteY4" fmla="*/ 333624 h 1073851"/>
                  <a:gd name="connsiteX5" fmla="*/ 333688 w 1059543"/>
                  <a:gd name="connsiteY5" fmla="*/ 1073851 h 1073851"/>
                  <a:gd name="connsiteX6" fmla="*/ 0 w 1059543"/>
                  <a:gd name="connsiteY6" fmla="*/ 1073851 h 1073851"/>
                  <a:gd name="connsiteX7" fmla="*/ 239386 w 1059543"/>
                  <a:gd name="connsiteY7" fmla="*/ 397847 h 1073851"/>
                  <a:gd name="connsiteX8" fmla="*/ 247170 w 1059543"/>
                  <a:gd name="connsiteY8" fmla="*/ 389121 h 107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9543" h="1073851">
                    <a:moveTo>
                      <a:pt x="219275" y="192128"/>
                    </a:moveTo>
                    <a:lnTo>
                      <a:pt x="423085" y="220989"/>
                    </a:lnTo>
                    <a:lnTo>
                      <a:pt x="462804" y="190570"/>
                    </a:lnTo>
                    <a:cubicBezTo>
                      <a:pt x="630767" y="74123"/>
                      <a:pt x="833676" y="4301"/>
                      <a:pt x="1053001" y="0"/>
                    </a:cubicBezTo>
                    <a:lnTo>
                      <a:pt x="1059543" y="333624"/>
                    </a:lnTo>
                    <a:cubicBezTo>
                      <a:pt x="656383" y="341529"/>
                      <a:pt x="333688" y="670613"/>
                      <a:pt x="333688" y="1073851"/>
                    </a:cubicBezTo>
                    <a:lnTo>
                      <a:pt x="0" y="1073851"/>
                    </a:lnTo>
                    <a:cubicBezTo>
                      <a:pt x="0" y="817923"/>
                      <a:pt x="89604" y="582585"/>
                      <a:pt x="239386" y="397847"/>
                    </a:cubicBezTo>
                    <a:lnTo>
                      <a:pt x="247170" y="389121"/>
                    </a:lnTo>
                    <a:close/>
                  </a:path>
                </a:pathLst>
              </a:custGeom>
              <a:solidFill>
                <a:srgbClr val="FCB8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946820" y="2867892"/>
                <a:ext cx="587748" cy="5403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rgbClr val="F69230"/>
                    </a:solidFill>
                  </a:rPr>
                  <a:t>A</a:t>
                </a:r>
                <a:endParaRPr lang="zh-CN" altLang="en-US" sz="2800" b="1" dirty="0">
                  <a:solidFill>
                    <a:srgbClr val="F69230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5444626" y="4454172"/>
                <a:ext cx="587748" cy="5403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rgbClr val="B12725"/>
                    </a:solidFill>
                  </a:rPr>
                  <a:t>B</a:t>
                </a:r>
                <a:endParaRPr lang="zh-CN" altLang="en-US" sz="2800" b="1" dirty="0">
                  <a:solidFill>
                    <a:srgbClr val="B12725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877545" y="6147565"/>
                <a:ext cx="587748" cy="5403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rgbClr val="21AB82"/>
                    </a:solidFill>
                  </a:rPr>
                  <a:t>C</a:t>
                </a:r>
                <a:endParaRPr lang="zh-CN" altLang="en-US" sz="2800" b="1" dirty="0">
                  <a:solidFill>
                    <a:srgbClr val="21AB82"/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277393" y="4423301"/>
                <a:ext cx="587748" cy="5403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rgbClr val="00B0F0"/>
                    </a:solidFill>
                  </a:rPr>
                  <a:t>D</a:t>
                </a:r>
                <a:endParaRPr lang="zh-CN" altLang="en-US" sz="2800" b="1" dirty="0">
                  <a:solidFill>
                    <a:srgbClr val="00B0F0"/>
                  </a:solidFill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3332548" y="3926540"/>
              <a:ext cx="1522783" cy="10076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依次假设嫌疑人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511626" y="3112964"/>
            <a:ext cx="4322630" cy="2651203"/>
            <a:chOff x="6289952" y="2452242"/>
            <a:chExt cx="4929145" cy="3529406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6" name="矩形 35"/>
            <p:cNvSpPr/>
            <p:nvPr/>
          </p:nvSpPr>
          <p:spPr>
            <a:xfrm>
              <a:off x="7079673" y="3186545"/>
              <a:ext cx="4139424" cy="27951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能满足上述唯一确定已知条件的假设即为问题的解。</a:t>
              </a:r>
            </a:p>
          </p:txBody>
        </p:sp>
        <p:sp>
          <p:nvSpPr>
            <p:cNvPr id="37" name="左箭头 15"/>
            <p:cNvSpPr/>
            <p:nvPr/>
          </p:nvSpPr>
          <p:spPr>
            <a:xfrm>
              <a:off x="6289952" y="4088560"/>
              <a:ext cx="789721" cy="788239"/>
            </a:xfrm>
            <a:prstGeom prst="lef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上箭头 16"/>
            <p:cNvSpPr/>
            <p:nvPr/>
          </p:nvSpPr>
          <p:spPr>
            <a:xfrm>
              <a:off x="8811498" y="2452242"/>
              <a:ext cx="789702" cy="734303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TextBox 3"/>
          <p:cNvSpPr txBox="1"/>
          <p:nvPr/>
        </p:nvSpPr>
        <p:spPr>
          <a:xfrm>
            <a:off x="781967" y="245839"/>
            <a:ext cx="4579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谁是小偷</a:t>
            </a:r>
            <a:r>
              <a:rPr lang="en-US" altLang="zh-CN" sz="24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2439065" cy="504056"/>
            <a:chOff x="169526" y="203448"/>
            <a:chExt cx="2439065" cy="504056"/>
          </a:xfrm>
        </p:grpSpPr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170"/>
          <p:cNvSpPr txBox="1"/>
          <p:nvPr/>
        </p:nvSpPr>
        <p:spPr>
          <a:xfrm>
            <a:off x="1096548" y="2019355"/>
            <a:ext cx="2748999" cy="412603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865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如何表示四名嫌疑犯？</a:t>
            </a:r>
            <a:endParaRPr lang="en-US" altLang="zh-CN" sz="1865" b="1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TextBox 170"/>
          <p:cNvSpPr txBox="1"/>
          <p:nvPr/>
        </p:nvSpPr>
        <p:spPr>
          <a:xfrm>
            <a:off x="632477" y="3743808"/>
            <a:ext cx="3213070" cy="412603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zh-CN" sz="1865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微软雅黑" panose="020B0503020204020204" pitchFamily="34" charset="-122"/>
                <a:cs typeface="+mn-ea"/>
              </a:rPr>
              <a:t>如何表示“假设</a:t>
            </a:r>
            <a:r>
              <a:rPr lang="en-US" altLang="zh-CN" sz="1865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微软雅黑" panose="020B0503020204020204" pitchFamily="34" charset="-122"/>
                <a:cs typeface="+mn-ea"/>
              </a:rPr>
              <a:t>A</a:t>
            </a:r>
            <a:r>
              <a:rPr lang="zh-CN" altLang="zh-CN" sz="1865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微软雅黑" panose="020B0503020204020204" pitchFamily="34" charset="-122"/>
                <a:cs typeface="+mn-ea"/>
              </a:rPr>
              <a:t>是小偷”？</a:t>
            </a:r>
            <a:endParaRPr lang="en-US" altLang="zh-CN" sz="1865" b="1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TextBox 170"/>
          <p:cNvSpPr txBox="1"/>
          <p:nvPr/>
        </p:nvSpPr>
        <p:spPr>
          <a:xfrm>
            <a:off x="632477" y="4972312"/>
            <a:ext cx="2990729" cy="75718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865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如何表示审问记录中四位嫌疑人说的话？</a:t>
            </a:r>
            <a:endParaRPr lang="en-US" altLang="zh-CN" sz="1865" b="1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extBox 170"/>
          <p:cNvSpPr txBox="1"/>
          <p:nvPr/>
        </p:nvSpPr>
        <p:spPr>
          <a:xfrm>
            <a:off x="8194433" y="4559709"/>
            <a:ext cx="2633175" cy="75718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65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如何实现“依次假设”的过程？</a:t>
            </a:r>
            <a:endParaRPr lang="en-US" altLang="zh-CN" sz="1865" b="1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TextBox 170"/>
          <p:cNvSpPr txBox="1"/>
          <p:nvPr/>
        </p:nvSpPr>
        <p:spPr>
          <a:xfrm>
            <a:off x="7865575" y="1853228"/>
            <a:ext cx="2633175" cy="75718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65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如何表示“三句是真话，一句是假话”？</a:t>
            </a:r>
            <a:endParaRPr lang="en-US" altLang="zh-CN" sz="1865" b="1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729048" y="2260469"/>
            <a:ext cx="4299585" cy="3235813"/>
            <a:chOff x="2977449" y="1800758"/>
            <a:chExt cx="3179716" cy="2427176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3131840" y="1800758"/>
              <a:ext cx="792088" cy="554968"/>
            </a:xfrm>
            <a:prstGeom prst="line">
              <a:avLst/>
            </a:prstGeom>
            <a:ln>
              <a:solidFill>
                <a:srgbClr val="1E67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2977449" y="3007287"/>
              <a:ext cx="804877" cy="0"/>
            </a:xfrm>
            <a:prstGeom prst="line">
              <a:avLst/>
            </a:prstGeom>
            <a:ln>
              <a:solidFill>
                <a:srgbClr val="1E67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V="1">
              <a:off x="3059832" y="3723878"/>
              <a:ext cx="864096" cy="504056"/>
            </a:xfrm>
            <a:prstGeom prst="line">
              <a:avLst/>
            </a:prstGeom>
            <a:ln>
              <a:solidFill>
                <a:srgbClr val="1E67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V="1">
              <a:off x="5219035" y="1851670"/>
              <a:ext cx="708944" cy="432048"/>
            </a:xfrm>
            <a:prstGeom prst="line">
              <a:avLst/>
            </a:prstGeom>
            <a:ln>
              <a:solidFill>
                <a:srgbClr val="1E67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5432975" y="3007287"/>
              <a:ext cx="724190" cy="576404"/>
            </a:xfrm>
            <a:prstGeom prst="line">
              <a:avLst/>
            </a:prstGeom>
            <a:ln>
              <a:solidFill>
                <a:srgbClr val="1E67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45438" y="3077937"/>
            <a:ext cx="2293334" cy="15594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TextBox 3"/>
          <p:cNvSpPr txBox="1"/>
          <p:nvPr/>
        </p:nvSpPr>
        <p:spPr>
          <a:xfrm>
            <a:off x="781967" y="245839"/>
            <a:ext cx="4579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谁是小偷</a:t>
            </a:r>
            <a:r>
              <a:rPr lang="en-US" altLang="zh-CN" sz="24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3" grpId="0"/>
      <p:bldP spid="47" grpId="0"/>
      <p:bldP spid="4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2439065" cy="504056"/>
            <a:chOff x="169526" y="203448"/>
            <a:chExt cx="2439065" cy="504056"/>
          </a:xfrm>
        </p:grpSpPr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3"/>
          <p:cNvSpPr txBox="1"/>
          <p:nvPr/>
        </p:nvSpPr>
        <p:spPr>
          <a:xfrm>
            <a:off x="781967" y="245839"/>
            <a:ext cx="4579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谁是小偷</a:t>
            </a:r>
            <a:r>
              <a:rPr lang="en-US" altLang="zh-CN" sz="24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程序实现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956051"/>
              </p:ext>
            </p:extLst>
          </p:nvPr>
        </p:nvGraphicFramePr>
        <p:xfrm>
          <a:off x="3015609" y="2098307"/>
          <a:ext cx="5640703" cy="212718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640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5811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suspects=['A','B','C','D']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11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for x in suspects: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811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    if (x!='A') + (x=='C') + (x=='D') + (x!='D')==3: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939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        print("</a:t>
                      </a:r>
                      <a:r>
                        <a:rPr lang="zh-CN" sz="2000" kern="100">
                          <a:effectLst/>
                        </a:rPr>
                        <a:t>小偷是</a:t>
                      </a:r>
                      <a:r>
                        <a:rPr lang="en-US" sz="2000" kern="100">
                          <a:effectLst/>
                        </a:rPr>
                        <a:t>:",x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811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      break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图片 5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EFBB2EBD-8F78-F2A8-5413-63DE5282C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29" y="5515496"/>
            <a:ext cx="2679700" cy="1270000"/>
          </a:xfrm>
          <a:prstGeom prst="rect">
            <a:avLst/>
          </a:prstGeom>
        </p:spPr>
      </p:pic>
      <p:sp>
        <p:nvSpPr>
          <p:cNvPr id="2" name="TextBox 170">
            <a:extLst>
              <a:ext uri="{FF2B5EF4-FFF2-40B4-BE49-F238E27FC236}">
                <a16:creationId xmlns:a16="http://schemas.microsoft.com/office/drawing/2014/main" id="{C1FCFC39-D451-944E-92B9-8742A3BCCB2D}"/>
              </a:ext>
            </a:extLst>
          </p:cNvPr>
          <p:cNvSpPr txBox="1"/>
          <p:nvPr/>
        </p:nvSpPr>
        <p:spPr>
          <a:xfrm>
            <a:off x="8661034" y="618215"/>
            <a:ext cx="2748999" cy="412603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865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如何表示四名嫌疑犯？</a:t>
            </a:r>
            <a:endParaRPr lang="en-US" altLang="zh-CN" sz="1865" b="1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TextBox 170">
            <a:extLst>
              <a:ext uri="{FF2B5EF4-FFF2-40B4-BE49-F238E27FC236}">
                <a16:creationId xmlns:a16="http://schemas.microsoft.com/office/drawing/2014/main" id="{F6FD63E9-FAD4-2F1C-DA40-165BBD1FB74F}"/>
              </a:ext>
            </a:extLst>
          </p:cNvPr>
          <p:cNvSpPr txBox="1"/>
          <p:nvPr/>
        </p:nvSpPr>
        <p:spPr>
          <a:xfrm>
            <a:off x="8656312" y="1299469"/>
            <a:ext cx="3213070" cy="412603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zh-CN" sz="1865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微软雅黑" panose="020B0503020204020204" pitchFamily="34" charset="-122"/>
                <a:cs typeface="+mn-ea"/>
              </a:rPr>
              <a:t>如何表示“假设</a:t>
            </a:r>
            <a:r>
              <a:rPr lang="en-US" altLang="zh-CN" sz="1865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微软雅黑" panose="020B0503020204020204" pitchFamily="34" charset="-122"/>
                <a:cs typeface="+mn-ea"/>
              </a:rPr>
              <a:t>A</a:t>
            </a:r>
            <a:r>
              <a:rPr lang="zh-CN" altLang="zh-CN" sz="1865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微软雅黑" panose="020B0503020204020204" pitchFamily="34" charset="-122"/>
                <a:cs typeface="+mn-ea"/>
              </a:rPr>
              <a:t>是小偷”？</a:t>
            </a:r>
            <a:endParaRPr lang="en-US" altLang="zh-CN" sz="1865" b="1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TextBox 170">
            <a:extLst>
              <a:ext uri="{FF2B5EF4-FFF2-40B4-BE49-F238E27FC236}">
                <a16:creationId xmlns:a16="http://schemas.microsoft.com/office/drawing/2014/main" id="{DB659813-BC39-83CA-A821-4A0501A83EF0}"/>
              </a:ext>
            </a:extLst>
          </p:cNvPr>
          <p:cNvSpPr txBox="1"/>
          <p:nvPr/>
        </p:nvSpPr>
        <p:spPr>
          <a:xfrm>
            <a:off x="8540168" y="3226202"/>
            <a:ext cx="2990729" cy="75718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865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如何表示审问记录中四位嫌疑人说的话？</a:t>
            </a:r>
            <a:endParaRPr lang="en-US" altLang="zh-CN" sz="1865" b="1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TextBox 170">
            <a:extLst>
              <a:ext uri="{FF2B5EF4-FFF2-40B4-BE49-F238E27FC236}">
                <a16:creationId xmlns:a16="http://schemas.microsoft.com/office/drawing/2014/main" id="{D4CCBCFE-5FF8-D6CC-3500-5BB0E1EE804A}"/>
              </a:ext>
            </a:extLst>
          </p:cNvPr>
          <p:cNvSpPr txBox="1"/>
          <p:nvPr/>
        </p:nvSpPr>
        <p:spPr>
          <a:xfrm>
            <a:off x="8893261" y="2101869"/>
            <a:ext cx="2633175" cy="75718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65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如何实现“依次假设”的过程？</a:t>
            </a:r>
            <a:endParaRPr lang="en-US" altLang="zh-CN" sz="1865" b="1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TextBox 170">
            <a:extLst>
              <a:ext uri="{FF2B5EF4-FFF2-40B4-BE49-F238E27FC236}">
                <a16:creationId xmlns:a16="http://schemas.microsoft.com/office/drawing/2014/main" id="{CE922A64-2A23-734F-C070-D52938A1E30F}"/>
              </a:ext>
            </a:extLst>
          </p:cNvPr>
          <p:cNvSpPr txBox="1"/>
          <p:nvPr/>
        </p:nvSpPr>
        <p:spPr>
          <a:xfrm>
            <a:off x="8893261" y="4415092"/>
            <a:ext cx="2633175" cy="75718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65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如何表示“三句是真话，一句是假话”？</a:t>
            </a:r>
            <a:endParaRPr lang="en-US" altLang="zh-CN" sz="1865" b="1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63C2C168-2517-0120-2E68-DAA502515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8" y="866089"/>
            <a:ext cx="8340415" cy="5024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5190653" cy="504056"/>
            <a:chOff x="169526" y="203448"/>
            <a:chExt cx="519065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4579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 算 机 基 础</a:t>
              </a:r>
              <a:r>
                <a:rPr lang="en-US" altLang="zh-CN" sz="2400" b="1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00" b="1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软件和程序设计 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195" y="1688601"/>
            <a:ext cx="3943246" cy="496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内容占位符 1"/>
          <p:cNvSpPr txBox="1"/>
          <p:nvPr/>
        </p:nvSpPr>
        <p:spPr>
          <a:xfrm>
            <a:off x="314336" y="1572413"/>
            <a:ext cx="7633345" cy="48958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Everybody in this country should learn how to program a computer, because it teaches you how to think.</a:t>
            </a:r>
          </a:p>
          <a:p>
            <a:pPr marL="0" indent="0" algn="r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                         	Steve Jobs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24" name="TextBox 1"/>
          <p:cNvSpPr txBox="1"/>
          <p:nvPr/>
        </p:nvSpPr>
        <p:spPr>
          <a:xfrm>
            <a:off x="2758231" y="2752857"/>
            <a:ext cx="7324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Python</a:t>
            </a:r>
            <a:r>
              <a:rPr lang="zh-CN" altLang="en-US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语言的历史与现状</a:t>
            </a:r>
          </a:p>
        </p:txBody>
      </p:sp>
      <p:grpSp>
        <p:nvGrpSpPr>
          <p:cNvPr id="25" name="Group 5"/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26" name="Rectangle 5"/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Rectangle 6"/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7"/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8"/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9"/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3" name="Rectangle 11"/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12"/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13"/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14"/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7" name="Rectangle 16"/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17"/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0" name="Rectangle 18"/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19"/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4" name="Rectangle 20"/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5" name="Rectangle 21"/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6" name="Rectangle 22"/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8" name="Rectangle 23"/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24"/>
            <p:cNvSpPr/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25"/>
            <p:cNvSpPr/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26"/>
            <p:cNvSpPr/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3" name="Rectangle 27"/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4" name="Rectangle 28"/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5" name="Rectangle 29"/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6" name="Rectangle 30"/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7" name="Rectangle 31"/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8" name="Rectangle 32"/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9" name="Rectangle 33"/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0" name="Rectangle 34"/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1" name="Rectangle 35"/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2" name="Rectangle 36"/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3" name="Rectangle 37"/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4" name="Rectangle 38"/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5" name="Rectangle 39"/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40"/>
            <p:cNvSpPr/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41"/>
            <p:cNvSpPr/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42"/>
            <p:cNvSpPr/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43"/>
            <p:cNvSpPr/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44"/>
            <p:cNvSpPr/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1" name="Oval 45"/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2" name="Oval 46"/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84" name="组合 83"/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86" name="椭圆 85"/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5" name="TextBox 1"/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02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89" name="等腰三角形 88"/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等腰三角形 89"/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等腰三角形 90"/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等腰三角形 91"/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等腰三角形 92"/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等腰三角形 93"/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等腰三角形 94"/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等腰三角形 95"/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等腰三角形 96"/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4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_1_课程介绍和实验要求.tiff">
            <a:extLst>
              <a:ext uri="{FF2B5EF4-FFF2-40B4-BE49-F238E27FC236}">
                <a16:creationId xmlns:a16="http://schemas.microsoft.com/office/drawing/2014/main" id="{9BA1CAC1-77AA-4E0E-9936-DBDE8BDC2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0"/>
            <a:ext cx="9182100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52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6511833" cy="504056"/>
            <a:chOff x="169526" y="203448"/>
            <a:chExt cx="651183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2" y="245839"/>
              <a:ext cx="5900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语言的历史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7" descr="c:\users\tian\appdata\roaming\360se6\User Data\temp\DO6GvRl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06" y="4297249"/>
            <a:ext cx="2283673" cy="24668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椭圆 37"/>
          <p:cNvSpPr/>
          <p:nvPr/>
        </p:nvSpPr>
        <p:spPr>
          <a:xfrm>
            <a:off x="10704748" y="2884032"/>
            <a:ext cx="201838" cy="22167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2" name="组合 1"/>
          <p:cNvGrpSpPr/>
          <p:nvPr/>
        </p:nvGrpSpPr>
        <p:grpSpPr>
          <a:xfrm>
            <a:off x="0" y="1488305"/>
            <a:ext cx="12346965" cy="2682967"/>
            <a:chOff x="0" y="1488305"/>
            <a:chExt cx="12346965" cy="2682967"/>
          </a:xfrm>
        </p:grpSpPr>
        <p:grpSp>
          <p:nvGrpSpPr>
            <p:cNvPr id="10" name="组合 9"/>
            <p:cNvGrpSpPr/>
            <p:nvPr/>
          </p:nvGrpSpPr>
          <p:grpSpPr>
            <a:xfrm>
              <a:off x="0" y="1644036"/>
              <a:ext cx="11836957" cy="2527236"/>
              <a:chOff x="15631" y="2068206"/>
              <a:chExt cx="9733499" cy="2527236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15631" y="3261756"/>
                <a:ext cx="9733499" cy="33250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200"/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858491" y="2276872"/>
                <a:ext cx="165971" cy="1261975"/>
                <a:chOff x="643356" y="1707653"/>
                <a:chExt cx="166255" cy="946481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643356" y="2487879"/>
                  <a:ext cx="166255" cy="16625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320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35" name="直线连接符 20"/>
                <p:cNvCxnSpPr>
                  <a:stCxn id="34" idx="0"/>
                </p:cNvCxnSpPr>
                <p:nvPr/>
              </p:nvCxnSpPr>
              <p:spPr>
                <a:xfrm flipV="1">
                  <a:off x="726484" y="1707653"/>
                  <a:ext cx="1" cy="780226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矩形 12"/>
              <p:cNvSpPr/>
              <p:nvPr/>
            </p:nvSpPr>
            <p:spPr>
              <a:xfrm>
                <a:off x="1080136" y="2612357"/>
                <a:ext cx="153189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chemeClr val="accent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荷兰人</a:t>
                </a:r>
                <a:r>
                  <a:rPr lang="en-US" altLang="zh-CN" b="1" dirty="0">
                    <a:solidFill>
                      <a:schemeClr val="accent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Guido</a:t>
                </a:r>
                <a:r>
                  <a:rPr lang="zh-CN" altLang="en-US" b="1" dirty="0">
                    <a:solidFill>
                      <a:schemeClr val="accent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发明</a:t>
                </a:r>
                <a:endParaRPr lang="zh-CN" altLang="en-US" sz="1800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080133" y="2079377"/>
                <a:ext cx="1361716" cy="58477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00B050"/>
                    </a:solidFill>
                    <a:latin typeface="Century Gothic" panose="020B0502020202020204"/>
                    <a:ea typeface="微软雅黑" panose="020B0503020204020204" pitchFamily="34" charset="-122"/>
                  </a:rPr>
                  <a:t>1989</a:t>
                </a:r>
                <a:endParaRPr lang="zh-CN" altLang="en-US" sz="3200" b="1" dirty="0">
                  <a:solidFill>
                    <a:srgbClr val="00B050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1631503" y="3317172"/>
                <a:ext cx="165971" cy="1187170"/>
                <a:chOff x="2525772" y="2487879"/>
                <a:chExt cx="166255" cy="890378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2525772" y="2487879"/>
                  <a:ext cx="166255" cy="166255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3200"/>
                </a:p>
              </p:txBody>
            </p:sp>
            <p:cxnSp>
              <p:nvCxnSpPr>
                <p:cNvPr id="33" name="直线连接符 54"/>
                <p:cNvCxnSpPr/>
                <p:nvPr/>
              </p:nvCxnSpPr>
              <p:spPr>
                <a:xfrm>
                  <a:off x="2608900" y="2644980"/>
                  <a:ext cx="0" cy="733277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矩形 15"/>
              <p:cNvSpPr/>
              <p:nvPr/>
            </p:nvSpPr>
            <p:spPr>
              <a:xfrm>
                <a:off x="2027006" y="4124687"/>
                <a:ext cx="124884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chemeClr val="accent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正式发布</a:t>
                </a: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2027004" y="3647478"/>
                <a:ext cx="140199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FFC000"/>
                    </a:solidFill>
                    <a:latin typeface="Century Gothic" panose="020B0502020202020204"/>
                    <a:ea typeface="微软雅黑" panose="020B0503020204020204" pitchFamily="34" charset="-122"/>
                  </a:rPr>
                  <a:t>1991</a:t>
                </a:r>
                <a:endParaRPr lang="zh-CN" altLang="en-US" sz="3200" b="1" dirty="0">
                  <a:solidFill>
                    <a:srgbClr val="FFC000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5015879" y="2204863"/>
                <a:ext cx="165971" cy="1323332"/>
                <a:chOff x="4408188" y="1661635"/>
                <a:chExt cx="166255" cy="992499"/>
              </a:xfrm>
            </p:grpSpPr>
            <p:sp>
              <p:nvSpPr>
                <p:cNvPr id="29" name="椭圆 28"/>
                <p:cNvSpPr/>
                <p:nvPr/>
              </p:nvSpPr>
              <p:spPr>
                <a:xfrm>
                  <a:off x="4408188" y="2487879"/>
                  <a:ext cx="166255" cy="16625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3200"/>
                </a:p>
              </p:txBody>
            </p:sp>
            <p:cxnSp>
              <p:nvCxnSpPr>
                <p:cNvPr id="30" name="直线连接符 58"/>
                <p:cNvCxnSpPr/>
                <p:nvPr/>
              </p:nvCxnSpPr>
              <p:spPr>
                <a:xfrm flipV="1">
                  <a:off x="4491315" y="1661635"/>
                  <a:ext cx="1" cy="826244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矩形 18"/>
              <p:cNvSpPr/>
              <p:nvPr/>
            </p:nvSpPr>
            <p:spPr>
              <a:xfrm>
                <a:off x="5237524" y="2689686"/>
                <a:ext cx="19267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6"/>
                    </a:solidFill>
                    <a:latin typeface="Century Gothic" panose="020B0502020202020204"/>
                    <a:ea typeface="微软雅黑" panose="020B0503020204020204" pitchFamily="34" charset="-122"/>
                  </a:rPr>
                  <a:t>Python2.0</a:t>
                </a:r>
                <a:r>
                  <a:rPr lang="zh-CN" altLang="en-US" b="1" dirty="0">
                    <a:solidFill>
                      <a:schemeClr val="accent6"/>
                    </a:solidFill>
                    <a:latin typeface="Century Gothic" panose="020B0502020202020204"/>
                    <a:ea typeface="微软雅黑" panose="020B0503020204020204" pitchFamily="34" charset="-122"/>
                  </a:rPr>
                  <a:t>发布</a:t>
                </a:r>
                <a:endParaRPr lang="zh-CN" altLang="en-US" sz="1800" b="1" dirty="0">
                  <a:solidFill>
                    <a:schemeClr val="accent6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5237524" y="2068206"/>
                <a:ext cx="113467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00B0F0"/>
                    </a:solidFill>
                    <a:latin typeface="Century Gothic" panose="020B0502020202020204"/>
                    <a:ea typeface="微软雅黑" panose="020B0503020204020204" pitchFamily="34" charset="-122"/>
                  </a:rPr>
                  <a:t>2000</a:t>
                </a:r>
                <a:endParaRPr lang="zh-CN" altLang="en-US" sz="3200" b="1" dirty="0">
                  <a:solidFill>
                    <a:srgbClr val="00B0F0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6762190" y="3319131"/>
                <a:ext cx="165971" cy="1185210"/>
                <a:chOff x="6290604" y="2487879"/>
                <a:chExt cx="166255" cy="888908"/>
              </a:xfrm>
            </p:grpSpPr>
            <p:sp>
              <p:nvSpPr>
                <p:cNvPr id="27" name="椭圆 26"/>
                <p:cNvSpPr/>
                <p:nvPr/>
              </p:nvSpPr>
              <p:spPr>
                <a:xfrm>
                  <a:off x="6290604" y="2487879"/>
                  <a:ext cx="166255" cy="166255"/>
                </a:xfrm>
                <a:prstGeom prst="ellipse">
                  <a:avLst/>
                </a:prstGeom>
                <a:solidFill>
                  <a:schemeClr val="accent5">
                    <a:lumMod val="25000"/>
                  </a:schemeClr>
                </a:solidFill>
                <a:ln>
                  <a:solidFill>
                    <a:schemeClr val="accent5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3200"/>
                </a:p>
              </p:txBody>
            </p:sp>
            <p:cxnSp>
              <p:nvCxnSpPr>
                <p:cNvPr id="28" name="直线连接符 62"/>
                <p:cNvCxnSpPr/>
                <p:nvPr/>
              </p:nvCxnSpPr>
              <p:spPr>
                <a:xfrm>
                  <a:off x="6373731" y="2644980"/>
                  <a:ext cx="1" cy="731807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25000"/>
                    </a:schemeClr>
                  </a:solidFill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矩形 24"/>
              <p:cNvSpPr/>
              <p:nvPr/>
            </p:nvSpPr>
            <p:spPr>
              <a:xfrm>
                <a:off x="6990282" y="4226110"/>
                <a:ext cx="183018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6"/>
                    </a:solidFill>
                    <a:latin typeface="Century Gothic" panose="020B0502020202020204"/>
                    <a:ea typeface="微软雅黑" panose="020B0503020204020204" pitchFamily="34" charset="-122"/>
                  </a:rPr>
                  <a:t>Python3.0</a:t>
                </a:r>
                <a:r>
                  <a:rPr lang="zh-CN" altLang="en-US" b="1" dirty="0">
                    <a:solidFill>
                      <a:schemeClr val="accent6"/>
                    </a:solidFill>
                    <a:latin typeface="Century Gothic" panose="020B0502020202020204"/>
                    <a:ea typeface="微软雅黑" panose="020B0503020204020204" pitchFamily="34" charset="-122"/>
                  </a:rPr>
                  <a:t>发布</a:t>
                </a:r>
                <a:endParaRPr lang="zh-CN" altLang="en-US" sz="1800" b="1" dirty="0">
                  <a:solidFill>
                    <a:schemeClr val="accent6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6983835" y="3669252"/>
                <a:ext cx="122204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accent5">
                        <a:lumMod val="25000"/>
                      </a:schemeClr>
                    </a:solidFill>
                    <a:latin typeface="Century Gothic" panose="020B0502020202020204"/>
                    <a:ea typeface="微软雅黑" panose="020B0503020204020204" pitchFamily="34" charset="-122"/>
                  </a:rPr>
                  <a:t>2008</a:t>
                </a:r>
                <a:endParaRPr lang="zh-CN" altLang="en-US" sz="3200" b="1" dirty="0">
                  <a:solidFill>
                    <a:schemeClr val="accent5">
                      <a:lumMod val="25000"/>
                    </a:schemeClr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9" name="直线连接符 58"/>
            <p:cNvCxnSpPr/>
            <p:nvPr/>
          </p:nvCxnSpPr>
          <p:spPr>
            <a:xfrm flipV="1">
              <a:off x="10805666" y="1782373"/>
              <a:ext cx="1" cy="1101659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805666" y="2245159"/>
              <a:ext cx="151434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altLang="zh-CN" b="1" i="0">
                  <a:solidFill>
                    <a:srgbClr val="767676"/>
                  </a:solidFill>
                  <a:effectLst/>
                  <a:latin typeface="Arial" panose="020B0604020202020204" pitchFamily="34" charset="0"/>
                </a:rPr>
                <a:t>Python 3.13.1</a:t>
              </a:r>
              <a:endParaRPr lang="zh-CN" altLang="en-US" sz="18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0967080" y="1488305"/>
              <a:ext cx="137988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3200" b="1" dirty="0">
                  <a:solidFill>
                    <a:schemeClr val="accent5">
                      <a:lumMod val="75000"/>
                    </a:schemeClr>
                  </a:solidFill>
                  <a:latin typeface="Century Gothic" panose="020B0502020202020204"/>
                  <a:ea typeface="微软雅黑" panose="020B0503020204020204" pitchFamily="34" charset="-122"/>
                </a:rPr>
                <a:t>2025</a:t>
              </a:r>
              <a:endParaRPr lang="zh-CN" altLang="en-US" sz="32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 descr="手机截图图人的照片上写着字&#10;&#10;AI 生成的内容可能不正确。">
            <a:extLst>
              <a:ext uri="{FF2B5EF4-FFF2-40B4-BE49-F238E27FC236}">
                <a16:creationId xmlns:a16="http://schemas.microsoft.com/office/drawing/2014/main" id="{CE111331-DBD1-BE44-FB26-00853614E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647" y="3630101"/>
            <a:ext cx="3699152" cy="3134003"/>
          </a:xfrm>
          <a:prstGeom prst="rect">
            <a:avLst/>
          </a:prstGeom>
        </p:spPr>
      </p:pic>
      <p:pic>
        <p:nvPicPr>
          <p:cNvPr id="11268" name="Picture 4" descr="Monty Python's Flying Circus: Hidden Treasures: Adrian Besley:  9781853759741: Amazon.com: Books">
            <a:extLst>
              <a:ext uri="{FF2B5EF4-FFF2-40B4-BE49-F238E27FC236}">
                <a16:creationId xmlns:a16="http://schemas.microsoft.com/office/drawing/2014/main" id="{1839429E-216E-933F-170D-AED6B37C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310" y="0"/>
            <a:ext cx="2302356" cy="271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When not to version. Semantic Versioning is a simple and… | by Shane  Auckland | shanethehat">
            <a:extLst>
              <a:ext uri="{FF2B5EF4-FFF2-40B4-BE49-F238E27FC236}">
                <a16:creationId xmlns:a16="http://schemas.microsoft.com/office/drawing/2014/main" id="{ACCD4369-3D6E-4B17-608B-E79369809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070" y="22965"/>
            <a:ext cx="3131471" cy="1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03B9A6-CF43-9FC3-8061-1E9881417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When I wrote that code, only God and I knew what it did. Now, only God knows.  - Programmer Meme Generator">
            <a:extLst>
              <a:ext uri="{FF2B5EF4-FFF2-40B4-BE49-F238E27FC236}">
                <a16:creationId xmlns:a16="http://schemas.microsoft.com/office/drawing/2014/main" id="{F52F7F8A-684C-B331-CEB8-65AFC1ADD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64" y="82193"/>
            <a:ext cx="8712021" cy="665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49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9292C3-D643-C6CA-1653-3BF22DF36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A55531DB-7A33-58AD-AFC8-6C6646F32E8C}"/>
              </a:ext>
            </a:extLst>
          </p:cNvPr>
          <p:cNvGrpSpPr/>
          <p:nvPr/>
        </p:nvGrpSpPr>
        <p:grpSpPr>
          <a:xfrm>
            <a:off x="170320" y="203448"/>
            <a:ext cx="6511833" cy="504056"/>
            <a:chOff x="169526" y="203448"/>
            <a:chExt cx="6511833" cy="5040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473A7E-94E1-FEFA-5D46-FB47CD751A08}"/>
                </a:ext>
              </a:extLst>
            </p:cNvPr>
            <p:cNvSpPr txBox="1"/>
            <p:nvPr/>
          </p:nvSpPr>
          <p:spPr>
            <a:xfrm>
              <a:off x="781172" y="245839"/>
              <a:ext cx="5900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语言的哲学（理念）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B8BF4D37-2BFD-5AD7-3EBD-BB7FF20643A9}"/>
                </a:ext>
              </a:extLst>
            </p:cNvPr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34344A8F-A6C3-6C77-49A4-11C49EFF123A}"/>
                  </a:ext>
                </a:extLst>
              </p:cNvPr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ADBBF764-3CD7-AF7A-E44B-95A20C774978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216942D-9503-AFCF-EA26-48B64EBF6430}"/>
                </a:ext>
              </a:extLst>
            </p:cNvPr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338" name="Picture 2" descr="Zen of python (PEP 20)">
            <a:extLst>
              <a:ext uri="{FF2B5EF4-FFF2-40B4-BE49-F238E27FC236}">
                <a16:creationId xmlns:a16="http://schemas.microsoft.com/office/drawing/2014/main" id="{B9B6FDA7-F94F-7442-72C0-DDF757BC7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770852"/>
            <a:ext cx="8605141" cy="608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17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6029AD-53ED-C8CD-5583-7C822A497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4757740D-79AD-5C61-36E5-615708BC25DB}"/>
              </a:ext>
            </a:extLst>
          </p:cNvPr>
          <p:cNvGrpSpPr/>
          <p:nvPr/>
        </p:nvGrpSpPr>
        <p:grpSpPr>
          <a:xfrm>
            <a:off x="170320" y="203448"/>
            <a:ext cx="11110705" cy="504056"/>
            <a:chOff x="169526" y="203448"/>
            <a:chExt cx="6511833" cy="5040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78C0D8-B7CE-DB2A-0B1C-EA4CA2D86D3B}"/>
                </a:ext>
              </a:extLst>
            </p:cNvPr>
            <p:cNvSpPr txBox="1"/>
            <p:nvPr/>
          </p:nvSpPr>
          <p:spPr>
            <a:xfrm>
              <a:off x="781172" y="245839"/>
              <a:ext cx="5900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语言的哲学</a:t>
              </a:r>
              <a:r>
                <a:rPr lang="en-GB" altLang="zh-CN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Beautiful is better than ugly.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0AC9745C-F44F-F95D-6713-3D22E834ABEB}"/>
                </a:ext>
              </a:extLst>
            </p:cNvPr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0A46F37D-B4CE-7EFB-E2DA-B6CD42B65274}"/>
                  </a:ext>
                </a:extLst>
              </p:cNvPr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01E437A2-1DA2-1534-8191-292A1ABDBEC9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BD27329-7631-9D67-2107-A0993DFB2EA2}"/>
                </a:ext>
              </a:extLst>
            </p:cNvPr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图形用户界面, 文本&#10;&#10;AI 生成的内容可能不正确。">
            <a:extLst>
              <a:ext uri="{FF2B5EF4-FFF2-40B4-BE49-F238E27FC236}">
                <a16:creationId xmlns:a16="http://schemas.microsoft.com/office/drawing/2014/main" id="{EC8270D5-8782-F665-8344-AC35DB06B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95" y="913140"/>
            <a:ext cx="8868641" cy="574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0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05077A-568B-BEEE-24F8-C759A5F1C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BBF25FE6-DE6F-A197-DC9C-E2A22F9DFCF5}"/>
              </a:ext>
            </a:extLst>
          </p:cNvPr>
          <p:cNvGrpSpPr/>
          <p:nvPr/>
        </p:nvGrpSpPr>
        <p:grpSpPr>
          <a:xfrm>
            <a:off x="170320" y="203448"/>
            <a:ext cx="11341337" cy="873388"/>
            <a:chOff x="169526" y="203448"/>
            <a:chExt cx="6511833" cy="8733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66535F-A05B-CAF6-AF9D-CE900285400C}"/>
                </a:ext>
              </a:extLst>
            </p:cNvPr>
            <p:cNvSpPr txBox="1"/>
            <p:nvPr/>
          </p:nvSpPr>
          <p:spPr>
            <a:xfrm>
              <a:off x="781172" y="245839"/>
              <a:ext cx="59001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语言的哲学</a:t>
              </a:r>
              <a:r>
                <a:rPr lang="en-GB" altLang="zh-CN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Explicit is better than implicit.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B0621548-BC38-85AE-EDDA-02C3DFC510FA}"/>
                </a:ext>
              </a:extLst>
            </p:cNvPr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E3D4FB16-6223-08B8-EBD2-4B35E0FF8E26}"/>
                  </a:ext>
                </a:extLst>
              </p:cNvPr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2D569AE7-CCAC-C28A-F1DB-3038C7688D8B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5C065E0-3694-E633-D8FF-EA9B8FE366BD}"/>
                </a:ext>
              </a:extLst>
            </p:cNvPr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A2CF1800-FDDC-7D58-DCF1-4CE6E58DC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97" y="1385940"/>
            <a:ext cx="10735560" cy="42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2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73D09C-DE50-B2E4-7A28-D8951BA02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8C1F02DC-1B6C-BECC-83F9-F08C642E20AB}"/>
              </a:ext>
            </a:extLst>
          </p:cNvPr>
          <p:cNvGrpSpPr/>
          <p:nvPr/>
        </p:nvGrpSpPr>
        <p:grpSpPr>
          <a:xfrm>
            <a:off x="170320" y="203448"/>
            <a:ext cx="10843577" cy="873388"/>
            <a:chOff x="169526" y="203448"/>
            <a:chExt cx="6511833" cy="8733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5357F7-16EA-D846-A970-28C169011285}"/>
                </a:ext>
              </a:extLst>
            </p:cNvPr>
            <p:cNvSpPr txBox="1"/>
            <p:nvPr/>
          </p:nvSpPr>
          <p:spPr>
            <a:xfrm>
              <a:off x="781172" y="245839"/>
              <a:ext cx="59001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语言的哲学</a:t>
              </a:r>
              <a:r>
                <a:rPr lang="en-GB" altLang="zh-CN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Simple is better than complex.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C6CFC930-23FA-2120-1BD3-015FCA197447}"/>
                </a:ext>
              </a:extLst>
            </p:cNvPr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DA52350E-BBEF-2A4F-44EC-CA3DAFFF950F}"/>
                  </a:ext>
                </a:extLst>
              </p:cNvPr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4A8E6487-783B-9799-44F6-BB5E31380589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94D83BE-219C-8868-26A0-EDA7D60251C1}"/>
                </a:ext>
              </a:extLst>
            </p:cNvPr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15A5456F-8363-2FAD-6960-30F174801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41" y="1089273"/>
            <a:ext cx="9091756" cy="522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6511833" cy="504056"/>
            <a:chOff x="169526" y="203448"/>
            <a:chExt cx="651183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2" y="245839"/>
              <a:ext cx="5900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语言的现状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CF8B7FF3-B742-46F4-2853-6AD769EF4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60" y="1113234"/>
            <a:ext cx="10956592" cy="50372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1EDCD49-E416-C012-8C46-3368B3986BDA}"/>
              </a:ext>
            </a:extLst>
          </p:cNvPr>
          <p:cNvSpPr txBox="1"/>
          <p:nvPr/>
        </p:nvSpPr>
        <p:spPr>
          <a:xfrm>
            <a:off x="4011487" y="6242829"/>
            <a:ext cx="416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b="0" i="0">
                <a:solidFill>
                  <a:srgbClr val="24292E"/>
                </a:solidFill>
                <a:effectLst/>
                <a:latin typeface="Work Sans" panose="020F0502020204030204" pitchFamily="34" charset="0"/>
              </a:rPr>
              <a:t>The TIOBE Programming Community index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5190653" cy="504056"/>
            <a:chOff x="169526" y="203448"/>
            <a:chExt cx="519065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4579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 算 机 基 础</a:t>
              </a:r>
              <a:r>
                <a:rPr lang="en-US" altLang="zh-CN" sz="2400" b="1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00" b="1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软件和程序设计 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195" y="1688601"/>
            <a:ext cx="3943246" cy="496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内容占位符 1"/>
          <p:cNvSpPr txBox="1"/>
          <p:nvPr/>
        </p:nvSpPr>
        <p:spPr>
          <a:xfrm>
            <a:off x="314336" y="1572413"/>
            <a:ext cx="7633345" cy="48958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Everybody in this country should learn how to program a computer, because it teaches you how to think.</a:t>
            </a:r>
          </a:p>
          <a:p>
            <a:pPr marL="0" indent="0" algn="r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                         	Steve Jobs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24" name="TextBox 1"/>
          <p:cNvSpPr txBox="1"/>
          <p:nvPr/>
        </p:nvSpPr>
        <p:spPr>
          <a:xfrm>
            <a:off x="2758231" y="2752857"/>
            <a:ext cx="7324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Python</a:t>
            </a:r>
            <a:r>
              <a:rPr lang="zh-CN" altLang="en-US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语言的应用和特性</a:t>
            </a:r>
          </a:p>
        </p:txBody>
      </p:sp>
      <p:grpSp>
        <p:nvGrpSpPr>
          <p:cNvPr id="25" name="Group 5"/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26" name="Rectangle 5"/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Rectangle 6"/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7"/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8"/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9"/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3" name="Rectangle 11"/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12"/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13"/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14"/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7" name="Rectangle 16"/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17"/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0" name="Rectangle 18"/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19"/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4" name="Rectangle 20"/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5" name="Rectangle 21"/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6" name="Rectangle 22"/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8" name="Rectangle 23"/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24"/>
            <p:cNvSpPr/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25"/>
            <p:cNvSpPr/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26"/>
            <p:cNvSpPr/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3" name="Rectangle 27"/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4" name="Rectangle 28"/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5" name="Rectangle 29"/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6" name="Rectangle 30"/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7" name="Rectangle 31"/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8" name="Rectangle 32"/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9" name="Rectangle 33"/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0" name="Rectangle 34"/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1" name="Rectangle 35"/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2" name="Rectangle 36"/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3" name="Rectangle 37"/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4" name="Rectangle 38"/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5" name="Rectangle 39"/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40"/>
            <p:cNvSpPr/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41"/>
            <p:cNvSpPr/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42"/>
            <p:cNvSpPr/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43"/>
            <p:cNvSpPr/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44"/>
            <p:cNvSpPr/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1" name="Oval 45"/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2" name="Oval 46"/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84" name="组合 83"/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86" name="椭圆 85"/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5" name="TextBox 1"/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03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89" name="等腰三角形 88"/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等腰三角形 89"/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等腰三角形 90"/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等腰三角形 91"/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等腰三角形 92"/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等腰三角形 93"/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等腰三角形 94"/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等腰三角形 95"/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等腰三角形 96"/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4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55B91-B9FA-FE32-F4E5-09529B3E4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1A662E0C-CC90-309F-AA4D-DF217D726697}"/>
              </a:ext>
            </a:extLst>
          </p:cNvPr>
          <p:cNvGrpSpPr/>
          <p:nvPr/>
        </p:nvGrpSpPr>
        <p:grpSpPr>
          <a:xfrm>
            <a:off x="170320" y="203448"/>
            <a:ext cx="6511833" cy="504056"/>
            <a:chOff x="169526" y="203448"/>
            <a:chExt cx="6511833" cy="5040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17A519-9858-B30C-B442-64CEBB0C67A6}"/>
                </a:ext>
              </a:extLst>
            </p:cNvPr>
            <p:cNvSpPr txBox="1"/>
            <p:nvPr/>
          </p:nvSpPr>
          <p:spPr>
            <a:xfrm>
              <a:off x="781172" y="245839"/>
              <a:ext cx="5900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语言的特性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5F461772-F269-8362-6468-E6FE01F6A2DB}"/>
                </a:ext>
              </a:extLst>
            </p:cNvPr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04F2EBB-185D-99F3-F9B0-8B1A6AAA6BAF}"/>
                  </a:ext>
                </a:extLst>
              </p:cNvPr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D3AEFDFF-9B56-CD53-643A-D3BDE220F6D1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CB267D9-2016-9130-71CE-D6B6569CE2A5}"/>
                </a:ext>
              </a:extLst>
            </p:cNvPr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314" name="Picture 2" descr="Java vs Python">
            <a:extLst>
              <a:ext uri="{FF2B5EF4-FFF2-40B4-BE49-F238E27FC236}">
                <a16:creationId xmlns:a16="http://schemas.microsoft.com/office/drawing/2014/main" id="{C8179E29-544B-43DC-7E52-2C4B6EC7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9" y="1169169"/>
            <a:ext cx="12145781" cy="508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4E1D5B-35ED-817E-32B2-132BB2573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05C415A4-D95B-3220-F14F-75C2C5784A0C}"/>
              </a:ext>
            </a:extLst>
          </p:cNvPr>
          <p:cNvGrpSpPr/>
          <p:nvPr/>
        </p:nvGrpSpPr>
        <p:grpSpPr>
          <a:xfrm>
            <a:off x="170320" y="203448"/>
            <a:ext cx="6511833" cy="504056"/>
            <a:chOff x="169526" y="203448"/>
            <a:chExt cx="6511833" cy="5040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6CC724-572A-FF63-5BFD-55E8E953EB8A}"/>
                </a:ext>
              </a:extLst>
            </p:cNvPr>
            <p:cNvSpPr txBox="1"/>
            <p:nvPr/>
          </p:nvSpPr>
          <p:spPr>
            <a:xfrm>
              <a:off x="781172" y="245839"/>
              <a:ext cx="5900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语言的特性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18F84B7D-EE86-9732-9691-B56674DD3611}"/>
                </a:ext>
              </a:extLst>
            </p:cNvPr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C698BC67-E8D1-FA97-AC0C-508AEE7BD62D}"/>
                  </a:ext>
                </a:extLst>
              </p:cNvPr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31719B29-F890-D2C3-0C07-11E8CEF25FA7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9D1FECB-1B3B-AC07-1597-4908BC247EE8}"/>
                </a:ext>
              </a:extLst>
            </p:cNvPr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F1B7363-FA31-E5E8-E04F-7416F7B20A71}"/>
              </a:ext>
            </a:extLst>
          </p:cNvPr>
          <p:cNvGrpSpPr/>
          <p:nvPr/>
        </p:nvGrpSpPr>
        <p:grpSpPr>
          <a:xfrm>
            <a:off x="7994775" y="21466"/>
            <a:ext cx="3643281" cy="3088268"/>
            <a:chOff x="3234873" y="2932860"/>
            <a:chExt cx="2501514" cy="2296345"/>
          </a:xfrm>
        </p:grpSpPr>
        <p:sp>
          <p:nvSpPr>
            <p:cNvPr id="12" name="Freeform 49">
              <a:extLst>
                <a:ext uri="{FF2B5EF4-FFF2-40B4-BE49-F238E27FC236}">
                  <a16:creationId xmlns:a16="http://schemas.microsoft.com/office/drawing/2014/main" id="{DC03D0CD-E84F-9C6F-4D87-1E34179727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8768" y="3509119"/>
              <a:ext cx="23813" cy="23813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1 h 1"/>
                <a:gd name="T12" fmla="*/ 1 w 1"/>
                <a:gd name="T13" fmla="*/ 1 h 1"/>
                <a:gd name="T14" fmla="*/ 1 w 1"/>
                <a:gd name="T15" fmla="*/ 1 h 1"/>
                <a:gd name="T16" fmla="*/ 1 w 1"/>
                <a:gd name="T17" fmla="*/ 1 h 1"/>
                <a:gd name="T18" fmla="*/ 1 w 1"/>
                <a:gd name="T19" fmla="*/ 1 h 1"/>
                <a:gd name="T20" fmla="*/ 1 w 1"/>
                <a:gd name="T21" fmla="*/ 1 h 1"/>
                <a:gd name="T22" fmla="*/ 1 w 1"/>
                <a:gd name="T23" fmla="*/ 1 h 1"/>
                <a:gd name="T24" fmla="*/ 1 w 1"/>
                <a:gd name="T25" fmla="*/ 1 h 1"/>
                <a:gd name="T26" fmla="*/ 1 w 1"/>
                <a:gd name="T27" fmla="*/ 1 h 1"/>
                <a:gd name="T28" fmla="*/ 1 w 1"/>
                <a:gd name="T29" fmla="*/ 1 h 1"/>
                <a:gd name="T30" fmla="*/ 1 w 1"/>
                <a:gd name="T31" fmla="*/ 1 h 1"/>
                <a:gd name="T32" fmla="*/ 0 w 1"/>
                <a:gd name="T33" fmla="*/ 1 h 1"/>
                <a:gd name="T34" fmla="*/ 0 w 1"/>
                <a:gd name="T35" fmla="*/ 1 h 1"/>
                <a:gd name="T36" fmla="*/ 0 w 1"/>
                <a:gd name="T37" fmla="*/ 1 h 1"/>
                <a:gd name="T38" fmla="*/ 0 w 1"/>
                <a:gd name="T39" fmla="*/ 1 h 1"/>
                <a:gd name="T40" fmla="*/ 0 w 1"/>
                <a:gd name="T41" fmla="*/ 1 h 1"/>
                <a:gd name="T42" fmla="*/ 0 w 1"/>
                <a:gd name="T43" fmla="*/ 0 h 1"/>
                <a:gd name="T44" fmla="*/ 0 w 1"/>
                <a:gd name="T45" fmla="*/ 0 h 1"/>
                <a:gd name="T46" fmla="*/ 1 w 1"/>
                <a:gd name="T47" fmla="*/ 0 h 1"/>
                <a:gd name="T48" fmla="*/ 1 w 1"/>
                <a:gd name="T49" fmla="*/ 0 h 1"/>
                <a:gd name="T50" fmla="*/ 1 w 1"/>
                <a:gd name="T51" fmla="*/ 0 h 1"/>
                <a:gd name="T52" fmla="*/ 1 w 1"/>
                <a:gd name="T53" fmla="*/ 0 h 1"/>
                <a:gd name="T54" fmla="*/ 1 w 1"/>
                <a:gd name="T55" fmla="*/ 1 h 1"/>
                <a:gd name="T56" fmla="*/ 0 w 1"/>
                <a:gd name="T57" fmla="*/ 1 h 1"/>
                <a:gd name="T58" fmla="*/ 1 w 1"/>
                <a:gd name="T59" fmla="*/ 1 h 1"/>
                <a:gd name="T60" fmla="*/ 1 w 1"/>
                <a:gd name="T61" fmla="*/ 0 h 1"/>
                <a:gd name="T62" fmla="*/ 1 w 1"/>
                <a:gd name="T63" fmla="*/ 0 h 1"/>
                <a:gd name="T64" fmla="*/ 0 w 1"/>
                <a:gd name="T65" fmla="*/ 0 h 1"/>
                <a:gd name="T66" fmla="*/ 0 w 1"/>
                <a:gd name="T67" fmla="*/ 1 h 1"/>
                <a:gd name="T68" fmla="*/ 1 w 1"/>
                <a:gd name="T6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1"/>
                  </a:lnTo>
                  <a:close/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Rectangle 50">
              <a:extLst>
                <a:ext uri="{FF2B5EF4-FFF2-40B4-BE49-F238E27FC236}">
                  <a16:creationId xmlns:a16="http://schemas.microsoft.com/office/drawing/2014/main" id="{C9D1006A-4458-BFEB-3D8D-5CC8BD154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581" y="3509119"/>
              <a:ext cx="1191" cy="23813"/>
            </a:xfrm>
            <a:prstGeom prst="rect">
              <a:avLst/>
            </a:pr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35782380-8C31-401C-76AE-0A264B3707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6393" y="3509119"/>
              <a:ext cx="0" cy="23813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0 h 1"/>
                <a:gd name="T4" fmla="*/ 0 h 1"/>
                <a:gd name="T5" fmla="*/ 0 h 1"/>
                <a:gd name="T6" fmla="*/ 0 h 1"/>
                <a:gd name="T7" fmla="*/ 0 h 1"/>
                <a:gd name="T8" fmla="*/ 0 h 1"/>
                <a:gd name="T9" fmla="*/ 1 h 1"/>
                <a:gd name="T10" fmla="*/ 0 h 1"/>
                <a:gd name="T11" fmla="*/ 0 h 1"/>
                <a:gd name="T1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52">
              <a:extLst>
                <a:ext uri="{FF2B5EF4-FFF2-40B4-BE49-F238E27FC236}">
                  <a16:creationId xmlns:a16="http://schemas.microsoft.com/office/drawing/2014/main" id="{895B7374-5949-12F2-12E3-B5932C7A5255}"/>
                </a:ext>
              </a:extLst>
            </p:cNvPr>
            <p:cNvSpPr/>
            <p:nvPr/>
          </p:nvSpPr>
          <p:spPr bwMode="auto">
            <a:xfrm>
              <a:off x="3956393" y="3509119"/>
              <a:ext cx="0" cy="23813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1 h 1"/>
                <a:gd name="T4" fmla="*/ 1 h 1"/>
                <a:gd name="T5" fmla="*/ 0 h 1"/>
                <a:gd name="T6" fmla="*/ 0 h 1"/>
                <a:gd name="T7" fmla="*/ 0 h 1"/>
                <a:gd name="T8" fmla="*/ 0 h 1"/>
                <a:gd name="T9" fmla="*/ 0 h 1"/>
                <a:gd name="T10" fmla="*/ 0 h 1"/>
                <a:gd name="T11" fmla="*/ 0 h 1"/>
                <a:gd name="T12" fmla="*/ 0 h 1"/>
                <a:gd name="T13" fmla="*/ 0 h 1"/>
                <a:gd name="T14" fmla="*/ 0 h 1"/>
                <a:gd name="T15" fmla="*/ 1 h 1"/>
                <a:gd name="T16" fmla="*/ 1 h 1"/>
                <a:gd name="T17" fmla="*/ 1 h 1"/>
                <a:gd name="T18" fmla="*/ 1 h 1"/>
                <a:gd name="T19" fmla="*/ 1 h 1"/>
                <a:gd name="T20" fmla="*/ 1 h 1"/>
                <a:gd name="T21" fmla="*/ 1 h 1"/>
                <a:gd name="T22" fmla="*/ 1 h 1"/>
                <a:gd name="T2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72">
              <a:extLst>
                <a:ext uri="{FF2B5EF4-FFF2-40B4-BE49-F238E27FC236}">
                  <a16:creationId xmlns:a16="http://schemas.microsoft.com/office/drawing/2014/main" id="{643B7A8C-B650-F55C-009D-50FC472C20C6}"/>
                </a:ext>
              </a:extLst>
            </p:cNvPr>
            <p:cNvSpPr/>
            <p:nvPr/>
          </p:nvSpPr>
          <p:spPr bwMode="auto">
            <a:xfrm>
              <a:off x="3908768" y="3436492"/>
              <a:ext cx="23813" cy="2500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1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0 w 1"/>
                <a:gd name="T21" fmla="*/ 1 h 1"/>
                <a:gd name="T22" fmla="*/ 0 w 1"/>
                <a:gd name="T23" fmla="*/ 1 h 1"/>
                <a:gd name="T24" fmla="*/ 0 w 1"/>
                <a:gd name="T25" fmla="*/ 1 h 1"/>
                <a:gd name="T26" fmla="*/ 0 w 1"/>
                <a:gd name="T27" fmla="*/ 0 h 1"/>
                <a:gd name="T28" fmla="*/ 0 w 1"/>
                <a:gd name="T29" fmla="*/ 0 h 1"/>
                <a:gd name="T30" fmla="*/ 0 w 1"/>
                <a:gd name="T31" fmla="*/ 0 h 1"/>
                <a:gd name="T32" fmla="*/ 0 w 1"/>
                <a:gd name="T33" fmla="*/ 0 h 1"/>
                <a:gd name="T34" fmla="*/ 0 w 1"/>
                <a:gd name="T35" fmla="*/ 1 h 1"/>
                <a:gd name="T36" fmla="*/ 0 w 1"/>
                <a:gd name="T37" fmla="*/ 1 h 1"/>
                <a:gd name="T38" fmla="*/ 0 w 1"/>
                <a:gd name="T39" fmla="*/ 1 h 1"/>
                <a:gd name="T40" fmla="*/ 0 w 1"/>
                <a:gd name="T41" fmla="*/ 1 h 1"/>
                <a:gd name="T42" fmla="*/ 0 w 1"/>
                <a:gd name="T43" fmla="*/ 1 h 1"/>
                <a:gd name="T44" fmla="*/ 0 w 1"/>
                <a:gd name="T45" fmla="*/ 1 h 1"/>
                <a:gd name="T46" fmla="*/ 0 w 1"/>
                <a:gd name="T47" fmla="*/ 1 h 1"/>
                <a:gd name="T48" fmla="*/ 0 w 1"/>
                <a:gd name="T49" fmla="*/ 0 h 1"/>
                <a:gd name="T50" fmla="*/ 0 w 1"/>
                <a:gd name="T51" fmla="*/ 0 h 1"/>
                <a:gd name="T52" fmla="*/ 0 w 1"/>
                <a:gd name="T53" fmla="*/ 1 h 1"/>
                <a:gd name="T54" fmla="*/ 0 w 1"/>
                <a:gd name="T55" fmla="*/ 0 h 1"/>
                <a:gd name="T56" fmla="*/ 0 w 1"/>
                <a:gd name="T57" fmla="*/ 0 h 1"/>
                <a:gd name="T58" fmla="*/ 0 w 1"/>
                <a:gd name="T59" fmla="*/ 0 h 1"/>
                <a:gd name="T60" fmla="*/ 0 w 1"/>
                <a:gd name="T61" fmla="*/ 1 h 1"/>
                <a:gd name="T62" fmla="*/ 0 w 1"/>
                <a:gd name="T63" fmla="*/ 0 h 1"/>
                <a:gd name="T64" fmla="*/ 1 w 1"/>
                <a:gd name="T65" fmla="*/ 0 h 1"/>
                <a:gd name="T66" fmla="*/ 1 w 1"/>
                <a:gd name="T67" fmla="*/ 0 h 1"/>
                <a:gd name="T68" fmla="*/ 1 w 1"/>
                <a:gd name="T69" fmla="*/ 0 h 1"/>
                <a:gd name="T70" fmla="*/ 1 w 1"/>
                <a:gd name="T71" fmla="*/ 1 h 1"/>
                <a:gd name="T72" fmla="*/ 1 w 1"/>
                <a:gd name="T73" fmla="*/ 1 h 1"/>
                <a:gd name="T74" fmla="*/ 1 w 1"/>
                <a:gd name="T7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73">
              <a:extLst>
                <a:ext uri="{FF2B5EF4-FFF2-40B4-BE49-F238E27FC236}">
                  <a16:creationId xmlns:a16="http://schemas.microsoft.com/office/drawing/2014/main" id="{56E1D8FA-29DE-6A67-ECC0-351ACEBDF8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2580" y="3436492"/>
              <a:ext cx="23813" cy="25003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1 h 1"/>
                <a:gd name="T12" fmla="*/ 1 w 1"/>
                <a:gd name="T13" fmla="*/ 1 h 1"/>
                <a:gd name="T14" fmla="*/ 1 w 1"/>
                <a:gd name="T15" fmla="*/ 1 h 1"/>
                <a:gd name="T16" fmla="*/ 1 w 1"/>
                <a:gd name="T17" fmla="*/ 1 h 1"/>
                <a:gd name="T18" fmla="*/ 1 w 1"/>
                <a:gd name="T19" fmla="*/ 1 h 1"/>
                <a:gd name="T20" fmla="*/ 1 w 1"/>
                <a:gd name="T21" fmla="*/ 1 h 1"/>
                <a:gd name="T22" fmla="*/ 1 w 1"/>
                <a:gd name="T23" fmla="*/ 1 h 1"/>
                <a:gd name="T24" fmla="*/ 1 w 1"/>
                <a:gd name="T25" fmla="*/ 1 h 1"/>
                <a:gd name="T26" fmla="*/ 1 w 1"/>
                <a:gd name="T27" fmla="*/ 1 h 1"/>
                <a:gd name="T28" fmla="*/ 1 w 1"/>
                <a:gd name="T29" fmla="*/ 1 h 1"/>
                <a:gd name="T30" fmla="*/ 1 w 1"/>
                <a:gd name="T31" fmla="*/ 1 h 1"/>
                <a:gd name="T32" fmla="*/ 0 w 1"/>
                <a:gd name="T33" fmla="*/ 1 h 1"/>
                <a:gd name="T34" fmla="*/ 0 w 1"/>
                <a:gd name="T35" fmla="*/ 1 h 1"/>
                <a:gd name="T36" fmla="*/ 0 w 1"/>
                <a:gd name="T37" fmla="*/ 1 h 1"/>
                <a:gd name="T38" fmla="*/ 0 w 1"/>
                <a:gd name="T39" fmla="*/ 1 h 1"/>
                <a:gd name="T40" fmla="*/ 0 w 1"/>
                <a:gd name="T41" fmla="*/ 1 h 1"/>
                <a:gd name="T42" fmla="*/ 0 w 1"/>
                <a:gd name="T43" fmla="*/ 0 h 1"/>
                <a:gd name="T44" fmla="*/ 0 w 1"/>
                <a:gd name="T45" fmla="*/ 0 h 1"/>
                <a:gd name="T46" fmla="*/ 1 w 1"/>
                <a:gd name="T47" fmla="*/ 0 h 1"/>
                <a:gd name="T48" fmla="*/ 1 w 1"/>
                <a:gd name="T49" fmla="*/ 0 h 1"/>
                <a:gd name="T50" fmla="*/ 1 w 1"/>
                <a:gd name="T51" fmla="*/ 0 h 1"/>
                <a:gd name="T52" fmla="*/ 1 w 1"/>
                <a:gd name="T53" fmla="*/ 1 h 1"/>
                <a:gd name="T54" fmla="*/ 1 w 1"/>
                <a:gd name="T55" fmla="*/ 1 h 1"/>
                <a:gd name="T56" fmla="*/ 0 w 1"/>
                <a:gd name="T57" fmla="*/ 1 h 1"/>
                <a:gd name="T58" fmla="*/ 1 w 1"/>
                <a:gd name="T59" fmla="*/ 1 h 1"/>
                <a:gd name="T60" fmla="*/ 1 w 1"/>
                <a:gd name="T61" fmla="*/ 0 h 1"/>
                <a:gd name="T62" fmla="*/ 1 w 1"/>
                <a:gd name="T63" fmla="*/ 0 h 1"/>
                <a:gd name="T64" fmla="*/ 0 w 1"/>
                <a:gd name="T65" fmla="*/ 0 h 1"/>
                <a:gd name="T66" fmla="*/ 0 w 1"/>
                <a:gd name="T67" fmla="*/ 1 h 1"/>
                <a:gd name="T68" fmla="*/ 1 w 1"/>
                <a:gd name="T6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1"/>
                  </a:lnTo>
                  <a:close/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74">
              <a:extLst>
                <a:ext uri="{FF2B5EF4-FFF2-40B4-BE49-F238E27FC236}">
                  <a16:creationId xmlns:a16="http://schemas.microsoft.com/office/drawing/2014/main" id="{43591653-BECD-20CA-54D1-67D793A139FF}"/>
                </a:ext>
              </a:extLst>
            </p:cNvPr>
            <p:cNvSpPr/>
            <p:nvPr/>
          </p:nvSpPr>
          <p:spPr bwMode="auto">
            <a:xfrm>
              <a:off x="3956393" y="3436492"/>
              <a:ext cx="23813" cy="25003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0 h 1"/>
                <a:gd name="T24" fmla="*/ 0 w 1"/>
                <a:gd name="T25" fmla="*/ 0 h 1"/>
                <a:gd name="T26" fmla="*/ 0 w 1"/>
                <a:gd name="T27" fmla="*/ 0 h 1"/>
                <a:gd name="T28" fmla="*/ 0 w 1"/>
                <a:gd name="T29" fmla="*/ 0 h 1"/>
                <a:gd name="T30" fmla="*/ 0 w 1"/>
                <a:gd name="T31" fmla="*/ 1 h 1"/>
                <a:gd name="T32" fmla="*/ 0 w 1"/>
                <a:gd name="T33" fmla="*/ 1 h 1"/>
                <a:gd name="T34" fmla="*/ 0 w 1"/>
                <a:gd name="T35" fmla="*/ 1 h 1"/>
                <a:gd name="T36" fmla="*/ 0 w 1"/>
                <a:gd name="T37" fmla="*/ 1 h 1"/>
                <a:gd name="T38" fmla="*/ 0 w 1"/>
                <a:gd name="T39" fmla="*/ 1 h 1"/>
                <a:gd name="T40" fmla="*/ 0 w 1"/>
                <a:gd name="T41" fmla="*/ 1 h 1"/>
                <a:gd name="T42" fmla="*/ 1 w 1"/>
                <a:gd name="T43" fmla="*/ 1 h 1"/>
                <a:gd name="T44" fmla="*/ 1 w 1"/>
                <a:gd name="T45" fmla="*/ 1 h 1"/>
                <a:gd name="T46" fmla="*/ 0 w 1"/>
                <a:gd name="T4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86">
              <a:extLst>
                <a:ext uri="{FF2B5EF4-FFF2-40B4-BE49-F238E27FC236}">
                  <a16:creationId xmlns:a16="http://schemas.microsoft.com/office/drawing/2014/main" id="{50641939-2AD9-ECE9-B124-FEF6431C6E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223" y="3149551"/>
              <a:ext cx="23813" cy="2381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0 h 1"/>
                <a:gd name="T24" fmla="*/ 1 w 1"/>
                <a:gd name="T25" fmla="*/ 0 h 1"/>
                <a:gd name="T26" fmla="*/ 1 w 1"/>
                <a:gd name="T27" fmla="*/ 0 h 1"/>
                <a:gd name="T28" fmla="*/ 1 w 1"/>
                <a:gd name="T29" fmla="*/ 0 h 1"/>
                <a:gd name="T30" fmla="*/ 1 w 1"/>
                <a:gd name="T31" fmla="*/ 0 h 1"/>
                <a:gd name="T32" fmla="*/ 1 w 1"/>
                <a:gd name="T33" fmla="*/ 1 h 1"/>
                <a:gd name="T34" fmla="*/ 1 w 1"/>
                <a:gd name="T35" fmla="*/ 0 h 1"/>
                <a:gd name="T36" fmla="*/ 1 w 1"/>
                <a:gd name="T37" fmla="*/ 0 h 1"/>
                <a:gd name="T38" fmla="*/ 1 w 1"/>
                <a:gd name="T39" fmla="*/ 0 h 1"/>
                <a:gd name="T40" fmla="*/ 1 w 1"/>
                <a:gd name="T41" fmla="*/ 0 h 1"/>
                <a:gd name="T42" fmla="*/ 0 w 1"/>
                <a:gd name="T43" fmla="*/ 0 h 1"/>
                <a:gd name="T44" fmla="*/ 0 w 1"/>
                <a:gd name="T45" fmla="*/ 0 h 1"/>
                <a:gd name="T46" fmla="*/ 0 w 1"/>
                <a:gd name="T47" fmla="*/ 0 h 1"/>
                <a:gd name="T48" fmla="*/ 0 w 1"/>
                <a:gd name="T49" fmla="*/ 0 h 1"/>
                <a:gd name="T50" fmla="*/ 0 w 1"/>
                <a:gd name="T51" fmla="*/ 0 h 1"/>
                <a:gd name="T52" fmla="*/ 0 w 1"/>
                <a:gd name="T53" fmla="*/ 0 h 1"/>
                <a:gd name="T54" fmla="*/ 0 w 1"/>
                <a:gd name="T55" fmla="*/ 0 h 1"/>
                <a:gd name="T56" fmla="*/ 0 w 1"/>
                <a:gd name="T57" fmla="*/ 0 h 1"/>
                <a:gd name="T58" fmla="*/ 0 w 1"/>
                <a:gd name="T59" fmla="*/ 0 h 1"/>
                <a:gd name="T60" fmla="*/ 1 w 1"/>
                <a:gd name="T61" fmla="*/ 0 h 1"/>
                <a:gd name="T62" fmla="*/ 1 w 1"/>
                <a:gd name="T63" fmla="*/ 0 h 1"/>
                <a:gd name="T64" fmla="*/ 1 w 1"/>
                <a:gd name="T65" fmla="*/ 0 h 1"/>
                <a:gd name="T66" fmla="*/ 1 w 1"/>
                <a:gd name="T6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89">
              <a:extLst>
                <a:ext uri="{FF2B5EF4-FFF2-40B4-BE49-F238E27FC236}">
                  <a16:creationId xmlns:a16="http://schemas.microsoft.com/office/drawing/2014/main" id="{E35739EE-ECDC-D154-B480-9B27D1B3BE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1474" y="3149551"/>
              <a:ext cx="0" cy="23813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0 h 1"/>
                <a:gd name="T4" fmla="*/ 0 h 1"/>
                <a:gd name="T5" fmla="*/ 0 h 1"/>
                <a:gd name="T6" fmla="*/ 0 h 1"/>
                <a:gd name="T7" fmla="*/ 1 h 1"/>
                <a:gd name="T8" fmla="*/ 1 h 1"/>
                <a:gd name="T9" fmla="*/ 0 h 1"/>
                <a:gd name="T10" fmla="*/ 0 h 1"/>
                <a:gd name="T11" fmla="*/ 0 h 1"/>
                <a:gd name="T12" fmla="*/ 0 h 1"/>
                <a:gd name="T13" fmla="*/ 0 h 1"/>
                <a:gd name="T14" fmla="*/ 0 h 1"/>
                <a:gd name="T15" fmla="*/ 0 h 1"/>
                <a:gd name="T16" fmla="*/ 0 h 1"/>
                <a:gd name="T17" fmla="*/ 0 h 1"/>
                <a:gd name="T18" fmla="*/ 0 h 1"/>
                <a:gd name="T19" fmla="*/ 0 h 1"/>
                <a:gd name="T20" fmla="*/ 0 h 1"/>
                <a:gd name="T21" fmla="*/ 0 h 1"/>
                <a:gd name="T22" fmla="*/ 0 h 1"/>
                <a:gd name="T23" fmla="*/ 0 h 1"/>
                <a:gd name="T24" fmla="*/ 0 h 1"/>
                <a:gd name="T25" fmla="*/ 0 h 1"/>
                <a:gd name="T26" fmla="*/ 0 h 1"/>
                <a:gd name="T27" fmla="*/ 0 h 1"/>
                <a:gd name="T28" fmla="*/ 0 h 1"/>
                <a:gd name="T29" fmla="*/ 0 h 1"/>
                <a:gd name="T30" fmla="*/ 0 h 1"/>
                <a:gd name="T31" fmla="*/ 0 h 1"/>
                <a:gd name="T32" fmla="*/ 0 h 1"/>
                <a:gd name="T33" fmla="*/ 0 h 1"/>
                <a:gd name="T3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405">
              <a:extLst>
                <a:ext uri="{FF2B5EF4-FFF2-40B4-BE49-F238E27FC236}">
                  <a16:creationId xmlns:a16="http://schemas.microsoft.com/office/drawing/2014/main" id="{95AD66AE-9B15-A19F-899F-7790A625D7E6}"/>
                </a:ext>
              </a:extLst>
            </p:cNvPr>
            <p:cNvSpPr/>
            <p:nvPr/>
          </p:nvSpPr>
          <p:spPr bwMode="auto">
            <a:xfrm>
              <a:off x="3932580" y="4348508"/>
              <a:ext cx="23813" cy="2500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0 h 1"/>
                <a:gd name="T24" fmla="*/ 1 w 1"/>
                <a:gd name="T25" fmla="*/ 0 h 1"/>
                <a:gd name="T26" fmla="*/ 1 w 1"/>
                <a:gd name="T27" fmla="*/ 0 h 1"/>
                <a:gd name="T28" fmla="*/ 0 w 1"/>
                <a:gd name="T29" fmla="*/ 0 h 1"/>
                <a:gd name="T30" fmla="*/ 0 w 1"/>
                <a:gd name="T31" fmla="*/ 1 h 1"/>
                <a:gd name="T32" fmla="*/ 0 w 1"/>
                <a:gd name="T33" fmla="*/ 1 h 1"/>
                <a:gd name="T34" fmla="*/ 0 w 1"/>
                <a:gd name="T35" fmla="*/ 1 h 1"/>
                <a:gd name="T36" fmla="*/ 0 w 1"/>
                <a:gd name="T37" fmla="*/ 1 h 1"/>
                <a:gd name="T38" fmla="*/ 1 w 1"/>
                <a:gd name="T39" fmla="*/ 1 h 1"/>
                <a:gd name="T40" fmla="*/ 1 w 1"/>
                <a:gd name="T41" fmla="*/ 1 h 1"/>
                <a:gd name="T42" fmla="*/ 1 w 1"/>
                <a:gd name="T43" fmla="*/ 1 h 1"/>
                <a:gd name="T44" fmla="*/ 1 w 1"/>
                <a:gd name="T45" fmla="*/ 1 h 1"/>
                <a:gd name="T46" fmla="*/ 1 w 1"/>
                <a:gd name="T4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C4B1BC7-47A9-BB9B-5E82-FBD3C7F9C778}"/>
                </a:ext>
              </a:extLst>
            </p:cNvPr>
            <p:cNvGrpSpPr/>
            <p:nvPr/>
          </p:nvGrpSpPr>
          <p:grpSpPr>
            <a:xfrm>
              <a:off x="3234873" y="2932860"/>
              <a:ext cx="1202536" cy="888203"/>
              <a:chOff x="3325549" y="1879980"/>
              <a:chExt cx="1202536" cy="888203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2A54509D-304E-DA41-1954-E62FAE900D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5549" y="1879980"/>
                <a:ext cx="1202536" cy="888203"/>
              </a:xfrm>
              <a:custGeom>
                <a:avLst/>
                <a:gdLst>
                  <a:gd name="T0" fmla="*/ 29 w 50"/>
                  <a:gd name="T1" fmla="*/ 4 h 37"/>
                  <a:gd name="T2" fmla="*/ 5 w 50"/>
                  <a:gd name="T3" fmla="*/ 11 h 37"/>
                  <a:gd name="T4" fmla="*/ 11 w 50"/>
                  <a:gd name="T5" fmla="*/ 34 h 37"/>
                  <a:gd name="T6" fmla="*/ 20 w 50"/>
                  <a:gd name="T7" fmla="*/ 37 h 37"/>
                  <a:gd name="T8" fmla="*/ 20 w 50"/>
                  <a:gd name="T9" fmla="*/ 37 h 37"/>
                  <a:gd name="T10" fmla="*/ 50 w 50"/>
                  <a:gd name="T11" fmla="*/ 37 h 37"/>
                  <a:gd name="T12" fmla="*/ 35 w 50"/>
                  <a:gd name="T13" fmla="*/ 11 h 37"/>
                  <a:gd name="T14" fmla="*/ 35 w 50"/>
                  <a:gd name="T15" fmla="*/ 11 h 37"/>
                  <a:gd name="T16" fmla="*/ 29 w 50"/>
                  <a:gd name="T17" fmla="*/ 4 h 37"/>
                  <a:gd name="T18" fmla="*/ 32 w 50"/>
                  <a:gd name="T19" fmla="*/ 26 h 37"/>
                  <a:gd name="T20" fmla="*/ 13 w 50"/>
                  <a:gd name="T21" fmla="*/ 32 h 37"/>
                  <a:gd name="T22" fmla="*/ 8 w 50"/>
                  <a:gd name="T23" fmla="*/ 12 h 37"/>
                  <a:gd name="T24" fmla="*/ 27 w 50"/>
                  <a:gd name="T25" fmla="*/ 7 h 37"/>
                  <a:gd name="T26" fmla="*/ 32 w 50"/>
                  <a:gd name="T27" fmla="*/ 2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37">
                    <a:moveTo>
                      <a:pt x="29" y="4"/>
                    </a:moveTo>
                    <a:cubicBezTo>
                      <a:pt x="20" y="0"/>
                      <a:pt x="10" y="2"/>
                      <a:pt x="5" y="11"/>
                    </a:cubicBezTo>
                    <a:cubicBezTo>
                      <a:pt x="0" y="19"/>
                      <a:pt x="3" y="29"/>
                      <a:pt x="11" y="34"/>
                    </a:cubicBezTo>
                    <a:cubicBezTo>
                      <a:pt x="14" y="36"/>
                      <a:pt x="17" y="37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4" y="8"/>
                      <a:pt x="31" y="6"/>
                      <a:pt x="29" y="4"/>
                    </a:cubicBezTo>
                    <a:close/>
                    <a:moveTo>
                      <a:pt x="32" y="26"/>
                    </a:moveTo>
                    <a:cubicBezTo>
                      <a:pt x="28" y="33"/>
                      <a:pt x="20" y="36"/>
                      <a:pt x="13" y="32"/>
                    </a:cubicBezTo>
                    <a:cubicBezTo>
                      <a:pt x="6" y="28"/>
                      <a:pt x="4" y="19"/>
                      <a:pt x="8" y="12"/>
                    </a:cubicBezTo>
                    <a:cubicBezTo>
                      <a:pt x="12" y="5"/>
                      <a:pt x="20" y="3"/>
                      <a:pt x="27" y="7"/>
                    </a:cubicBezTo>
                    <a:cubicBezTo>
                      <a:pt x="34" y="11"/>
                      <a:pt x="36" y="20"/>
                      <a:pt x="32" y="26"/>
                    </a:cubicBezTo>
                    <a:close/>
                  </a:path>
                </a:pathLst>
              </a:custGeom>
              <a:solidFill>
                <a:srgbClr val="17375E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文本框 17">
                <a:extLst>
                  <a:ext uri="{FF2B5EF4-FFF2-40B4-BE49-F238E27FC236}">
                    <a16:creationId xmlns:a16="http://schemas.microsoft.com/office/drawing/2014/main" id="{923E84E3-CCFF-D6F9-1560-BF9B78789CFB}"/>
                  </a:ext>
                </a:extLst>
              </p:cNvPr>
              <p:cNvSpPr txBox="1"/>
              <p:nvPr/>
            </p:nvSpPr>
            <p:spPr>
              <a:xfrm>
                <a:off x="3434997" y="2096852"/>
                <a:ext cx="744997" cy="463429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>
                <a:defPPr>
                  <a:defRPr lang="zh-CN"/>
                </a:defPPr>
                <a:lvl1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1pPr>
              </a:lstStyle>
              <a:p>
                <a:pPr algn="ctr"/>
                <a:r>
                  <a:rPr lang="zh-CN" altLang="en-US" dirty="0"/>
                  <a:t>开发</a:t>
                </a:r>
                <a:endParaRPr lang="en-US" altLang="zh-CN" dirty="0"/>
              </a:p>
              <a:p>
                <a:pPr algn="ctr"/>
                <a:r>
                  <a:rPr lang="zh-CN" altLang="en-US" dirty="0"/>
                  <a:t>效率高</a:t>
                </a: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36F4BEA-30A9-69CB-9625-1D27104BD20F}"/>
                </a:ext>
              </a:extLst>
            </p:cNvPr>
            <p:cNvGrpSpPr/>
            <p:nvPr/>
          </p:nvGrpSpPr>
          <p:grpSpPr>
            <a:xfrm>
              <a:off x="4061214" y="3981434"/>
              <a:ext cx="817963" cy="1247771"/>
              <a:chOff x="4151890" y="2928554"/>
              <a:chExt cx="817963" cy="1247771"/>
            </a:xfrm>
          </p:grpSpPr>
          <p:sp>
            <p:nvSpPr>
              <p:cNvPr id="37" name="Freeform 5">
                <a:extLst>
                  <a:ext uri="{FF2B5EF4-FFF2-40B4-BE49-F238E27FC236}">
                    <a16:creationId xmlns:a16="http://schemas.microsoft.com/office/drawing/2014/main" id="{277D0C15-3746-9F26-1F98-87BE853C14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4151890" y="2928554"/>
                <a:ext cx="817963" cy="1247771"/>
              </a:xfrm>
              <a:custGeom>
                <a:avLst/>
                <a:gdLst>
                  <a:gd name="T0" fmla="*/ 34 w 34"/>
                  <a:gd name="T1" fmla="*/ 18 h 52"/>
                  <a:gd name="T2" fmla="*/ 17 w 34"/>
                  <a:gd name="T3" fmla="*/ 1 h 52"/>
                  <a:gd name="T4" fmla="*/ 0 w 34"/>
                  <a:gd name="T5" fmla="*/ 18 h 52"/>
                  <a:gd name="T6" fmla="*/ 2 w 34"/>
                  <a:gd name="T7" fmla="*/ 26 h 52"/>
                  <a:gd name="T8" fmla="*/ 2 w 34"/>
                  <a:gd name="T9" fmla="*/ 26 h 52"/>
                  <a:gd name="T10" fmla="*/ 17 w 34"/>
                  <a:gd name="T11" fmla="*/ 52 h 52"/>
                  <a:gd name="T12" fmla="*/ 32 w 34"/>
                  <a:gd name="T13" fmla="*/ 26 h 52"/>
                  <a:gd name="T14" fmla="*/ 32 w 34"/>
                  <a:gd name="T15" fmla="*/ 26 h 52"/>
                  <a:gd name="T16" fmla="*/ 34 w 34"/>
                  <a:gd name="T17" fmla="*/ 18 h 52"/>
                  <a:gd name="T18" fmla="*/ 17 w 34"/>
                  <a:gd name="T19" fmla="*/ 32 h 52"/>
                  <a:gd name="T20" fmla="*/ 3 w 34"/>
                  <a:gd name="T21" fmla="*/ 18 h 52"/>
                  <a:gd name="T22" fmla="*/ 17 w 34"/>
                  <a:gd name="T23" fmla="*/ 3 h 52"/>
                  <a:gd name="T24" fmla="*/ 31 w 34"/>
                  <a:gd name="T25" fmla="*/ 18 h 52"/>
                  <a:gd name="T26" fmla="*/ 17 w 34"/>
                  <a:gd name="T27" fmla="*/ 3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52">
                    <a:moveTo>
                      <a:pt x="34" y="18"/>
                    </a:moveTo>
                    <a:cubicBezTo>
                      <a:pt x="34" y="8"/>
                      <a:pt x="27" y="1"/>
                      <a:pt x="17" y="1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1"/>
                      <a:pt x="1" y="24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4"/>
                      <a:pt x="34" y="21"/>
                      <a:pt x="34" y="18"/>
                    </a:cubicBezTo>
                    <a:close/>
                    <a:moveTo>
                      <a:pt x="17" y="32"/>
                    </a:moveTo>
                    <a:cubicBezTo>
                      <a:pt x="9" y="32"/>
                      <a:pt x="3" y="26"/>
                      <a:pt x="3" y="18"/>
                    </a:cubicBezTo>
                    <a:cubicBezTo>
                      <a:pt x="3" y="10"/>
                      <a:pt x="9" y="3"/>
                      <a:pt x="17" y="3"/>
                    </a:cubicBezTo>
                    <a:cubicBezTo>
                      <a:pt x="25" y="3"/>
                      <a:pt x="31" y="10"/>
                      <a:pt x="31" y="18"/>
                    </a:cubicBezTo>
                    <a:cubicBezTo>
                      <a:pt x="31" y="26"/>
                      <a:pt x="25" y="32"/>
                      <a:pt x="17" y="32"/>
                    </a:cubicBezTo>
                    <a:close/>
                  </a:path>
                </a:pathLst>
              </a:custGeom>
              <a:solidFill>
                <a:srgbClr val="E74C2E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文本框 18">
                <a:extLst>
                  <a:ext uri="{FF2B5EF4-FFF2-40B4-BE49-F238E27FC236}">
                    <a16:creationId xmlns:a16="http://schemas.microsoft.com/office/drawing/2014/main" id="{75ABF8C4-6046-F463-8089-31E66EEA0DC5}"/>
                  </a:ext>
                </a:extLst>
              </p:cNvPr>
              <p:cNvSpPr txBox="1"/>
              <p:nvPr/>
            </p:nvSpPr>
            <p:spPr>
              <a:xfrm>
                <a:off x="4246562" y="3500862"/>
                <a:ext cx="628619" cy="463429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0" cap="none" spc="0" normalizeH="0" baseline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</a:rPr>
                  <a:t>学习</a:t>
                </a:r>
                <a:endParaRPr kumimoji="0" lang="en-US" altLang="zh-CN" b="1" i="0" u="none" strike="noStrike" kern="0" cap="none" spc="0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0" cap="none" spc="0" normalizeH="0" baseline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</a:rPr>
                  <a:t>难度低</a:t>
                </a: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</a:rPr>
                  <a:t> </a:t>
                </a:r>
                <a:endPara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6" name="文本框 20">
              <a:extLst>
                <a:ext uri="{FF2B5EF4-FFF2-40B4-BE49-F238E27FC236}">
                  <a16:creationId xmlns:a16="http://schemas.microsoft.com/office/drawing/2014/main" id="{039BA927-F004-0403-D5B2-5D4D34AC52AD}"/>
                </a:ext>
              </a:extLst>
            </p:cNvPr>
            <p:cNvSpPr txBox="1"/>
            <p:nvPr/>
          </p:nvSpPr>
          <p:spPr>
            <a:xfrm>
              <a:off x="4927398" y="4090314"/>
              <a:ext cx="570571" cy="46342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zh-CN"/>
              </a:defPPr>
              <a:lvl1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b="1" kern="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ctr"/>
              <a:r>
                <a:rPr lang="zh-CN" altLang="en-US" dirty="0"/>
                <a:t>扩展性</a:t>
              </a:r>
              <a:endParaRPr lang="en-US" altLang="zh-CN" dirty="0"/>
            </a:p>
            <a:p>
              <a:pPr algn="ctr"/>
              <a:r>
                <a:rPr lang="zh-CN" altLang="en-US" dirty="0"/>
                <a:t>好</a:t>
              </a: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C5B97899-8F3A-1A8A-DA70-4237BBA5F67A}"/>
                </a:ext>
              </a:extLst>
            </p:cNvPr>
            <p:cNvGrpSpPr/>
            <p:nvPr/>
          </p:nvGrpSpPr>
          <p:grpSpPr>
            <a:xfrm>
              <a:off x="4533851" y="2932860"/>
              <a:ext cx="1202536" cy="888203"/>
              <a:chOff x="4624527" y="1879980"/>
              <a:chExt cx="1202536" cy="888203"/>
            </a:xfrm>
          </p:grpSpPr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20E3EA1A-044F-2769-B492-02C79D2229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24527" y="1879980"/>
                <a:ext cx="1202536" cy="888203"/>
              </a:xfrm>
              <a:custGeom>
                <a:avLst/>
                <a:gdLst>
                  <a:gd name="T0" fmla="*/ 39 w 50"/>
                  <a:gd name="T1" fmla="*/ 35 h 37"/>
                  <a:gd name="T2" fmla="*/ 46 w 50"/>
                  <a:gd name="T3" fmla="*/ 11 h 37"/>
                  <a:gd name="T4" fmla="*/ 22 w 50"/>
                  <a:gd name="T5" fmla="*/ 5 h 37"/>
                  <a:gd name="T6" fmla="*/ 16 w 50"/>
                  <a:gd name="T7" fmla="*/ 11 h 37"/>
                  <a:gd name="T8" fmla="*/ 16 w 50"/>
                  <a:gd name="T9" fmla="*/ 11 h 37"/>
                  <a:gd name="T10" fmla="*/ 0 w 50"/>
                  <a:gd name="T11" fmla="*/ 37 h 37"/>
                  <a:gd name="T12" fmla="*/ 30 w 50"/>
                  <a:gd name="T13" fmla="*/ 37 h 37"/>
                  <a:gd name="T14" fmla="*/ 30 w 50"/>
                  <a:gd name="T15" fmla="*/ 37 h 37"/>
                  <a:gd name="T16" fmla="*/ 39 w 50"/>
                  <a:gd name="T17" fmla="*/ 35 h 37"/>
                  <a:gd name="T18" fmla="*/ 18 w 50"/>
                  <a:gd name="T19" fmla="*/ 27 h 37"/>
                  <a:gd name="T20" fmla="*/ 24 w 50"/>
                  <a:gd name="T21" fmla="*/ 7 h 37"/>
                  <a:gd name="T22" fmla="*/ 43 w 50"/>
                  <a:gd name="T23" fmla="*/ 13 h 37"/>
                  <a:gd name="T24" fmla="*/ 37 w 50"/>
                  <a:gd name="T25" fmla="*/ 32 h 37"/>
                  <a:gd name="T26" fmla="*/ 18 w 50"/>
                  <a:gd name="T27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37">
                    <a:moveTo>
                      <a:pt x="39" y="35"/>
                    </a:moveTo>
                    <a:cubicBezTo>
                      <a:pt x="47" y="30"/>
                      <a:pt x="50" y="20"/>
                      <a:pt x="46" y="11"/>
                    </a:cubicBezTo>
                    <a:cubicBezTo>
                      <a:pt x="41" y="3"/>
                      <a:pt x="30" y="0"/>
                      <a:pt x="22" y="5"/>
                    </a:cubicBezTo>
                    <a:cubicBezTo>
                      <a:pt x="19" y="6"/>
                      <a:pt x="17" y="8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3" y="37"/>
                      <a:pt x="36" y="36"/>
                      <a:pt x="39" y="35"/>
                    </a:cubicBezTo>
                    <a:close/>
                    <a:moveTo>
                      <a:pt x="18" y="27"/>
                    </a:moveTo>
                    <a:cubicBezTo>
                      <a:pt x="14" y="20"/>
                      <a:pt x="17" y="11"/>
                      <a:pt x="24" y="7"/>
                    </a:cubicBezTo>
                    <a:cubicBezTo>
                      <a:pt x="30" y="3"/>
                      <a:pt x="39" y="6"/>
                      <a:pt x="43" y="13"/>
                    </a:cubicBezTo>
                    <a:cubicBezTo>
                      <a:pt x="47" y="20"/>
                      <a:pt x="44" y="28"/>
                      <a:pt x="37" y="32"/>
                    </a:cubicBezTo>
                    <a:cubicBezTo>
                      <a:pt x="31" y="36"/>
                      <a:pt x="22" y="34"/>
                      <a:pt x="18" y="27"/>
                    </a:cubicBezTo>
                    <a:close/>
                  </a:path>
                </a:pathLst>
              </a:custGeom>
              <a:solidFill>
                <a:srgbClr val="17375E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文本框 21">
                <a:extLst>
                  <a:ext uri="{FF2B5EF4-FFF2-40B4-BE49-F238E27FC236}">
                    <a16:creationId xmlns:a16="http://schemas.microsoft.com/office/drawing/2014/main" id="{6DC6A298-CC02-72F9-21F8-38F3F280769D}"/>
                  </a:ext>
                </a:extLst>
              </p:cNvPr>
              <p:cNvSpPr txBox="1"/>
              <p:nvPr/>
            </p:nvSpPr>
            <p:spPr>
              <a:xfrm>
                <a:off x="5038352" y="2108577"/>
                <a:ext cx="682801" cy="463429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>
                <a:defPPr>
                  <a:defRPr lang="zh-CN"/>
                </a:defPPr>
                <a:lvl1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1pPr>
              </a:lstStyle>
              <a:p>
                <a:pPr algn="ctr"/>
                <a:r>
                  <a:rPr lang="zh-CN" altLang="en-US" dirty="0"/>
                  <a:t>移植性好</a:t>
                </a: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AB194DE9-27CA-B82F-7253-27AD28958D63}"/>
                </a:ext>
              </a:extLst>
            </p:cNvPr>
            <p:cNvGrpSpPr/>
            <p:nvPr/>
          </p:nvGrpSpPr>
          <p:grpSpPr>
            <a:xfrm>
              <a:off x="3234873" y="3868688"/>
              <a:ext cx="1202536" cy="888203"/>
              <a:chOff x="3325549" y="2815808"/>
              <a:chExt cx="1202536" cy="888203"/>
            </a:xfrm>
          </p:grpSpPr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B8A52A02-9FA1-5732-7E7C-A7B753A6D3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5549" y="2815808"/>
                <a:ext cx="1202536" cy="888203"/>
              </a:xfrm>
              <a:custGeom>
                <a:avLst/>
                <a:gdLst>
                  <a:gd name="T0" fmla="*/ 11 w 50"/>
                  <a:gd name="T1" fmla="*/ 2 h 37"/>
                  <a:gd name="T2" fmla="*/ 5 w 50"/>
                  <a:gd name="T3" fmla="*/ 25 h 37"/>
                  <a:gd name="T4" fmla="*/ 28 w 50"/>
                  <a:gd name="T5" fmla="*/ 32 h 37"/>
                  <a:gd name="T6" fmla="*/ 35 w 50"/>
                  <a:gd name="T7" fmla="*/ 26 h 37"/>
                  <a:gd name="T8" fmla="*/ 35 w 50"/>
                  <a:gd name="T9" fmla="*/ 26 h 37"/>
                  <a:gd name="T10" fmla="*/ 50 w 50"/>
                  <a:gd name="T11" fmla="*/ 0 h 37"/>
                  <a:gd name="T12" fmla="*/ 20 w 50"/>
                  <a:gd name="T13" fmla="*/ 0 h 37"/>
                  <a:gd name="T14" fmla="*/ 20 w 50"/>
                  <a:gd name="T15" fmla="*/ 0 h 37"/>
                  <a:gd name="T16" fmla="*/ 11 w 50"/>
                  <a:gd name="T17" fmla="*/ 2 h 37"/>
                  <a:gd name="T18" fmla="*/ 32 w 50"/>
                  <a:gd name="T19" fmla="*/ 10 h 37"/>
                  <a:gd name="T20" fmla="*/ 27 w 50"/>
                  <a:gd name="T21" fmla="*/ 29 h 37"/>
                  <a:gd name="T22" fmla="*/ 7 w 50"/>
                  <a:gd name="T23" fmla="*/ 24 h 37"/>
                  <a:gd name="T24" fmla="*/ 13 w 50"/>
                  <a:gd name="T25" fmla="*/ 4 h 37"/>
                  <a:gd name="T26" fmla="*/ 32 w 50"/>
                  <a:gd name="T27" fmla="*/ 1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37">
                    <a:moveTo>
                      <a:pt x="11" y="2"/>
                    </a:moveTo>
                    <a:cubicBezTo>
                      <a:pt x="3" y="6"/>
                      <a:pt x="0" y="17"/>
                      <a:pt x="5" y="25"/>
                    </a:cubicBezTo>
                    <a:cubicBezTo>
                      <a:pt x="9" y="34"/>
                      <a:pt x="20" y="37"/>
                      <a:pt x="28" y="32"/>
                    </a:cubicBezTo>
                    <a:cubicBezTo>
                      <a:pt x="31" y="30"/>
                      <a:pt x="33" y="28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7" y="0"/>
                      <a:pt x="14" y="0"/>
                      <a:pt x="11" y="2"/>
                    </a:cubicBezTo>
                    <a:close/>
                    <a:moveTo>
                      <a:pt x="32" y="10"/>
                    </a:moveTo>
                    <a:cubicBezTo>
                      <a:pt x="36" y="17"/>
                      <a:pt x="34" y="26"/>
                      <a:pt x="27" y="29"/>
                    </a:cubicBezTo>
                    <a:cubicBezTo>
                      <a:pt x="20" y="33"/>
                      <a:pt x="11" y="31"/>
                      <a:pt x="7" y="24"/>
                    </a:cubicBezTo>
                    <a:cubicBezTo>
                      <a:pt x="3" y="17"/>
                      <a:pt x="6" y="8"/>
                      <a:pt x="13" y="4"/>
                    </a:cubicBezTo>
                    <a:cubicBezTo>
                      <a:pt x="20" y="0"/>
                      <a:pt x="28" y="3"/>
                      <a:pt x="32" y="1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文本框 22">
                <a:extLst>
                  <a:ext uri="{FF2B5EF4-FFF2-40B4-BE49-F238E27FC236}">
                    <a16:creationId xmlns:a16="http://schemas.microsoft.com/office/drawing/2014/main" id="{C6E48567-7ABC-82B7-AA99-5BB09D554027}"/>
                  </a:ext>
                </a:extLst>
              </p:cNvPr>
              <p:cNvSpPr txBox="1"/>
              <p:nvPr/>
            </p:nvSpPr>
            <p:spPr>
              <a:xfrm>
                <a:off x="3493751" y="3001897"/>
                <a:ext cx="517599" cy="463429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>
                <a:defPPr>
                  <a:defRPr lang="zh-CN"/>
                </a:defPPr>
                <a:lvl1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1pPr>
              </a:lstStyle>
              <a:p>
                <a:pPr algn="ctr"/>
                <a:r>
                  <a:rPr lang="zh-CN" altLang="en-US" dirty="0"/>
                  <a:t>资源</a:t>
                </a:r>
                <a:endParaRPr lang="en-US" altLang="zh-CN" dirty="0"/>
              </a:p>
              <a:p>
                <a:pPr algn="ctr"/>
                <a:r>
                  <a:rPr lang="zh-CN" altLang="en-US" dirty="0"/>
                  <a:t>丰富</a:t>
                </a: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p:grp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28BCA59-A1DE-1C9C-D434-C8124DE4AD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3851" y="3868688"/>
              <a:ext cx="1202536" cy="888203"/>
            </a:xfrm>
            <a:custGeom>
              <a:avLst/>
              <a:gdLst>
                <a:gd name="T0" fmla="*/ 22 w 50"/>
                <a:gd name="T1" fmla="*/ 32 h 37"/>
                <a:gd name="T2" fmla="*/ 45 w 50"/>
                <a:gd name="T3" fmla="*/ 26 h 37"/>
                <a:gd name="T4" fmla="*/ 39 w 50"/>
                <a:gd name="T5" fmla="*/ 2 h 37"/>
                <a:gd name="T6" fmla="*/ 30 w 50"/>
                <a:gd name="T7" fmla="*/ 0 h 37"/>
                <a:gd name="T8" fmla="*/ 30 w 50"/>
                <a:gd name="T9" fmla="*/ 0 h 37"/>
                <a:gd name="T10" fmla="*/ 0 w 50"/>
                <a:gd name="T11" fmla="*/ 0 h 37"/>
                <a:gd name="T12" fmla="*/ 15 w 50"/>
                <a:gd name="T13" fmla="*/ 26 h 37"/>
                <a:gd name="T14" fmla="*/ 15 w 50"/>
                <a:gd name="T15" fmla="*/ 26 h 37"/>
                <a:gd name="T16" fmla="*/ 22 w 50"/>
                <a:gd name="T17" fmla="*/ 32 h 37"/>
                <a:gd name="T18" fmla="*/ 18 w 50"/>
                <a:gd name="T19" fmla="*/ 10 h 37"/>
                <a:gd name="T20" fmla="*/ 37 w 50"/>
                <a:gd name="T21" fmla="*/ 5 h 37"/>
                <a:gd name="T22" fmla="*/ 43 w 50"/>
                <a:gd name="T23" fmla="*/ 25 h 37"/>
                <a:gd name="T24" fmla="*/ 23 w 50"/>
                <a:gd name="T25" fmla="*/ 30 h 37"/>
                <a:gd name="T26" fmla="*/ 18 w 50"/>
                <a:gd name="T27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37">
                  <a:moveTo>
                    <a:pt x="22" y="32"/>
                  </a:moveTo>
                  <a:cubicBezTo>
                    <a:pt x="30" y="37"/>
                    <a:pt x="40" y="34"/>
                    <a:pt x="45" y="26"/>
                  </a:cubicBezTo>
                  <a:cubicBezTo>
                    <a:pt x="50" y="18"/>
                    <a:pt x="47" y="7"/>
                    <a:pt x="39" y="2"/>
                  </a:cubicBezTo>
                  <a:cubicBezTo>
                    <a:pt x="36" y="1"/>
                    <a:pt x="33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7" y="28"/>
                    <a:pt x="19" y="31"/>
                    <a:pt x="22" y="32"/>
                  </a:cubicBezTo>
                  <a:close/>
                  <a:moveTo>
                    <a:pt x="18" y="10"/>
                  </a:moveTo>
                  <a:cubicBezTo>
                    <a:pt x="22" y="3"/>
                    <a:pt x="31" y="1"/>
                    <a:pt x="37" y="5"/>
                  </a:cubicBezTo>
                  <a:cubicBezTo>
                    <a:pt x="44" y="9"/>
                    <a:pt x="47" y="18"/>
                    <a:pt x="43" y="25"/>
                  </a:cubicBezTo>
                  <a:cubicBezTo>
                    <a:pt x="39" y="31"/>
                    <a:pt x="30" y="34"/>
                    <a:pt x="23" y="30"/>
                  </a:cubicBezTo>
                  <a:cubicBezTo>
                    <a:pt x="16" y="26"/>
                    <a:pt x="14" y="17"/>
                    <a:pt x="18" y="10"/>
                  </a:cubicBezTo>
                  <a:close/>
                </a:path>
              </a:pathLst>
            </a:custGeom>
            <a:solidFill>
              <a:srgbClr val="31859C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7410" name="Picture 2" descr="Python: Top 10 Python Libraries to Learn and Use">
            <a:extLst>
              <a:ext uri="{FF2B5EF4-FFF2-40B4-BE49-F238E27FC236}">
                <a16:creationId xmlns:a16="http://schemas.microsoft.com/office/drawing/2014/main" id="{154A6343-8456-0224-AF0A-95E9A58CF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55" y="962351"/>
            <a:ext cx="6542813" cy="562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X=x+1 – ProgrammerHumor.io">
            <a:extLst>
              <a:ext uri="{FF2B5EF4-FFF2-40B4-BE49-F238E27FC236}">
                <a16:creationId xmlns:a16="http://schemas.microsoft.com/office/drawing/2014/main" id="{8B03FC6C-8BDA-4E8F-A3D8-5CDCDC7F9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930" y="3098363"/>
            <a:ext cx="3822972" cy="373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75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7"/>
          <p:cNvSpPr/>
          <p:nvPr/>
        </p:nvSpPr>
        <p:spPr>
          <a:xfrm rot="5400000">
            <a:off x="2087856" y="3245736"/>
            <a:ext cx="3917626" cy="1075002"/>
          </a:xfrm>
          <a:custGeom>
            <a:avLst/>
            <a:gdLst>
              <a:gd name="connsiteX0" fmla="*/ 5141438 w 5232878"/>
              <a:gd name="connsiteY0" fmla="*/ 0 h 1208638"/>
              <a:gd name="connsiteX1" fmla="*/ 2570719 w 5232878"/>
              <a:gd name="connsiteY1" fmla="*/ 1208638 h 1208638"/>
              <a:gd name="connsiteX2" fmla="*/ 0 w 5232878"/>
              <a:gd name="connsiteY2" fmla="*/ 0 h 1208638"/>
              <a:gd name="connsiteX3" fmla="*/ 5232878 w 5232878"/>
              <a:gd name="connsiteY3" fmla="*/ 91440 h 1208638"/>
              <a:gd name="connsiteX0-1" fmla="*/ 5141438 w 5141438"/>
              <a:gd name="connsiteY0-2" fmla="*/ 0 h 1208638"/>
              <a:gd name="connsiteX1-3" fmla="*/ 2570719 w 5141438"/>
              <a:gd name="connsiteY1-4" fmla="*/ 1208638 h 1208638"/>
              <a:gd name="connsiteX2-5" fmla="*/ 0 w 5141438"/>
              <a:gd name="connsiteY2-6" fmla="*/ 0 h 12086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141438" h="1208638">
                <a:moveTo>
                  <a:pt x="5141438" y="0"/>
                </a:moveTo>
                <a:cubicBezTo>
                  <a:pt x="4741027" y="708082"/>
                  <a:pt x="3740838" y="1208638"/>
                  <a:pt x="2570719" y="1208638"/>
                </a:cubicBezTo>
                <a:cubicBezTo>
                  <a:pt x="1400600" y="1208638"/>
                  <a:pt x="400411" y="708082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70320" y="203448"/>
            <a:ext cx="2354994" cy="504056"/>
            <a:chOff x="169526" y="203448"/>
            <a:chExt cx="2354994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4" y="245839"/>
              <a:ext cx="1743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 章 提 要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647495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椭圆 7"/>
          <p:cNvSpPr/>
          <p:nvPr/>
        </p:nvSpPr>
        <p:spPr>
          <a:xfrm rot="5400000" flipV="1">
            <a:off x="6560390" y="3157532"/>
            <a:ext cx="3917624" cy="1148198"/>
          </a:xfrm>
          <a:custGeom>
            <a:avLst/>
            <a:gdLst>
              <a:gd name="connsiteX0" fmla="*/ 5141438 w 5232878"/>
              <a:gd name="connsiteY0" fmla="*/ 0 h 1208638"/>
              <a:gd name="connsiteX1" fmla="*/ 2570719 w 5232878"/>
              <a:gd name="connsiteY1" fmla="*/ 1208638 h 1208638"/>
              <a:gd name="connsiteX2" fmla="*/ 0 w 5232878"/>
              <a:gd name="connsiteY2" fmla="*/ 0 h 1208638"/>
              <a:gd name="connsiteX3" fmla="*/ 5232878 w 5232878"/>
              <a:gd name="connsiteY3" fmla="*/ 91440 h 1208638"/>
              <a:gd name="connsiteX0-1" fmla="*/ 5141438 w 5141438"/>
              <a:gd name="connsiteY0-2" fmla="*/ 0 h 1208638"/>
              <a:gd name="connsiteX1-3" fmla="*/ 2570719 w 5141438"/>
              <a:gd name="connsiteY1-4" fmla="*/ 1208638 h 1208638"/>
              <a:gd name="connsiteX2-5" fmla="*/ 0 w 5141438"/>
              <a:gd name="connsiteY2-6" fmla="*/ 0 h 12086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141438" h="1208638">
                <a:moveTo>
                  <a:pt x="5141438" y="0"/>
                </a:moveTo>
                <a:cubicBezTo>
                  <a:pt x="4741027" y="708082"/>
                  <a:pt x="3740838" y="1208638"/>
                  <a:pt x="2570719" y="1208638"/>
                </a:cubicBezTo>
                <a:cubicBezTo>
                  <a:pt x="1400600" y="1208638"/>
                  <a:pt x="400411" y="708082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3799219" y="3696928"/>
            <a:ext cx="494961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40"/>
          <p:cNvSpPr txBox="1"/>
          <p:nvPr/>
        </p:nvSpPr>
        <p:spPr>
          <a:xfrm>
            <a:off x="898158" y="2148349"/>
            <a:ext cx="1943963" cy="357202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46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6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计算机基础概述</a:t>
            </a:r>
            <a:endParaRPr lang="en-US" altLang="zh-CN" sz="146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41"/>
          <p:cNvSpPr txBox="1"/>
          <p:nvPr/>
        </p:nvSpPr>
        <p:spPr>
          <a:xfrm>
            <a:off x="853975" y="4218664"/>
            <a:ext cx="1943963" cy="650679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465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2.Python</a:t>
            </a:r>
            <a:r>
              <a:rPr lang="zh-CN" altLang="en-US" sz="146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</a:t>
            </a:r>
            <a:endParaRPr lang="en-US" altLang="zh-CN" sz="146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6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历史及现状</a:t>
            </a:r>
            <a:endParaRPr lang="en-US" altLang="zh-CN" sz="146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42"/>
          <p:cNvSpPr txBox="1"/>
          <p:nvPr/>
        </p:nvSpPr>
        <p:spPr>
          <a:xfrm>
            <a:off x="9607602" y="4218664"/>
            <a:ext cx="1943963" cy="650679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465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3.Python</a:t>
            </a:r>
            <a:r>
              <a:rPr lang="zh-CN" altLang="en-US" sz="146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</a:t>
            </a:r>
            <a:endParaRPr lang="en-US" altLang="zh-CN" sz="146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6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与特性</a:t>
            </a:r>
            <a:endParaRPr lang="en-US" altLang="zh-CN" sz="146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43"/>
          <p:cNvSpPr txBox="1"/>
          <p:nvPr/>
        </p:nvSpPr>
        <p:spPr>
          <a:xfrm>
            <a:off x="9570940" y="2071127"/>
            <a:ext cx="1943963" cy="357202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46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46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开发环境及配置</a:t>
            </a:r>
            <a:endParaRPr lang="en-US" altLang="zh-CN" sz="146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317554" y="2650555"/>
            <a:ext cx="1912944" cy="1912942"/>
            <a:chOff x="2690253" y="1702153"/>
            <a:chExt cx="4123259" cy="41232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76" name="组合 75"/>
            <p:cNvGrpSpPr/>
            <p:nvPr/>
          </p:nvGrpSpPr>
          <p:grpSpPr>
            <a:xfrm>
              <a:off x="2690253" y="1702153"/>
              <a:ext cx="4123259" cy="4123256"/>
              <a:chOff x="2690253" y="1702153"/>
              <a:chExt cx="4123259" cy="4123256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2690253" y="1702153"/>
                <a:ext cx="4123259" cy="41232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2936823" y="1948721"/>
                <a:ext cx="3630119" cy="3630119"/>
              </a:xfrm>
              <a:prstGeom prst="ellipse">
                <a:avLst/>
              </a:prstGeom>
              <a:solidFill>
                <a:srgbClr val="1E6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7" name="文本框 91"/>
            <p:cNvSpPr txBox="1"/>
            <p:nvPr/>
          </p:nvSpPr>
          <p:spPr>
            <a:xfrm>
              <a:off x="3786397" y="2727750"/>
              <a:ext cx="1945966" cy="2056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本章</a:t>
              </a:r>
              <a:endPara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提要</a:t>
              </a:r>
              <a:endPara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3047902" y="2036744"/>
            <a:ext cx="1075004" cy="1075004"/>
            <a:chOff x="3724322" y="1908536"/>
            <a:chExt cx="1329153" cy="1329153"/>
          </a:xfrm>
        </p:grpSpPr>
        <p:sp>
          <p:nvSpPr>
            <p:cNvPr id="83" name="椭圆 82"/>
            <p:cNvSpPr/>
            <p:nvPr/>
          </p:nvSpPr>
          <p:spPr>
            <a:xfrm>
              <a:off x="3724322" y="1908536"/>
              <a:ext cx="1329153" cy="13291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rgbClr val="B3DF63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3104669" y="4171535"/>
            <a:ext cx="1075004" cy="1075004"/>
            <a:chOff x="3724322" y="1908536"/>
            <a:chExt cx="1329153" cy="1329153"/>
          </a:xfrm>
        </p:grpSpPr>
        <p:sp>
          <p:nvSpPr>
            <p:cNvPr id="88" name="椭圆 87"/>
            <p:cNvSpPr/>
            <p:nvPr/>
          </p:nvSpPr>
          <p:spPr>
            <a:xfrm>
              <a:off x="3724322" y="1908536"/>
              <a:ext cx="1329153" cy="13291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rgbClr val="1E6787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8393326" y="4116265"/>
            <a:ext cx="1075004" cy="1075004"/>
            <a:chOff x="3724322" y="1908536"/>
            <a:chExt cx="1329153" cy="1329153"/>
          </a:xfrm>
        </p:grpSpPr>
        <p:sp>
          <p:nvSpPr>
            <p:cNvPr id="93" name="椭圆 92"/>
            <p:cNvSpPr/>
            <p:nvPr/>
          </p:nvSpPr>
          <p:spPr>
            <a:xfrm>
              <a:off x="3724322" y="1908536"/>
              <a:ext cx="1329153" cy="13291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rgbClr val="B3DF63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8393326" y="2051366"/>
            <a:ext cx="1075004" cy="1075004"/>
            <a:chOff x="3724322" y="1908536"/>
            <a:chExt cx="1329153" cy="1329153"/>
          </a:xfrm>
        </p:grpSpPr>
        <p:sp>
          <p:nvSpPr>
            <p:cNvPr id="98" name="椭圆 97"/>
            <p:cNvSpPr/>
            <p:nvPr/>
          </p:nvSpPr>
          <p:spPr>
            <a:xfrm>
              <a:off x="3724322" y="1908536"/>
              <a:ext cx="1329153" cy="13291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rgbClr val="1E6787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286488" y="2373761"/>
            <a:ext cx="504825" cy="430213"/>
            <a:chOff x="3898900" y="152401"/>
            <a:chExt cx="504825" cy="43021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3" name="Freeform 92"/>
            <p:cNvSpPr/>
            <p:nvPr/>
          </p:nvSpPr>
          <p:spPr bwMode="auto">
            <a:xfrm>
              <a:off x="4060825" y="481013"/>
              <a:ext cx="179388" cy="61913"/>
            </a:xfrm>
            <a:custGeom>
              <a:avLst/>
              <a:gdLst>
                <a:gd name="T0" fmla="*/ 3 w 113"/>
                <a:gd name="T1" fmla="*/ 0 h 39"/>
                <a:gd name="T2" fmla="*/ 0 w 113"/>
                <a:gd name="T3" fmla="*/ 39 h 39"/>
                <a:gd name="T4" fmla="*/ 113 w 113"/>
                <a:gd name="T5" fmla="*/ 39 h 39"/>
                <a:gd name="T6" fmla="*/ 111 w 113"/>
                <a:gd name="T7" fmla="*/ 0 h 39"/>
                <a:gd name="T8" fmla="*/ 3 w 113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39">
                  <a:moveTo>
                    <a:pt x="3" y="0"/>
                  </a:moveTo>
                  <a:lnTo>
                    <a:pt x="0" y="39"/>
                  </a:lnTo>
                  <a:lnTo>
                    <a:pt x="113" y="39"/>
                  </a:lnTo>
                  <a:lnTo>
                    <a:pt x="111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93"/>
            <p:cNvSpPr>
              <a:spLocks noEditPoints="1"/>
            </p:cNvSpPr>
            <p:nvPr/>
          </p:nvSpPr>
          <p:spPr bwMode="auto">
            <a:xfrm>
              <a:off x="3898900" y="152401"/>
              <a:ext cx="504825" cy="312738"/>
            </a:xfrm>
            <a:custGeom>
              <a:avLst/>
              <a:gdLst>
                <a:gd name="T0" fmla="*/ 213 w 318"/>
                <a:gd name="T1" fmla="*/ 197 h 197"/>
                <a:gd name="T2" fmla="*/ 318 w 318"/>
                <a:gd name="T3" fmla="*/ 197 h 197"/>
                <a:gd name="T4" fmla="*/ 318 w 318"/>
                <a:gd name="T5" fmla="*/ 0 h 197"/>
                <a:gd name="T6" fmla="*/ 0 w 318"/>
                <a:gd name="T7" fmla="*/ 0 h 197"/>
                <a:gd name="T8" fmla="*/ 0 w 318"/>
                <a:gd name="T9" fmla="*/ 197 h 197"/>
                <a:gd name="T10" fmla="*/ 105 w 318"/>
                <a:gd name="T11" fmla="*/ 197 h 197"/>
                <a:gd name="T12" fmla="*/ 213 w 318"/>
                <a:gd name="T13" fmla="*/ 197 h 197"/>
                <a:gd name="T14" fmla="*/ 28 w 318"/>
                <a:gd name="T15" fmla="*/ 174 h 197"/>
                <a:gd name="T16" fmla="*/ 28 w 318"/>
                <a:gd name="T17" fmla="*/ 25 h 197"/>
                <a:gd name="T18" fmla="*/ 288 w 318"/>
                <a:gd name="T19" fmla="*/ 25 h 197"/>
                <a:gd name="T20" fmla="*/ 288 w 318"/>
                <a:gd name="T21" fmla="*/ 174 h 197"/>
                <a:gd name="T22" fmla="*/ 212 w 318"/>
                <a:gd name="T23" fmla="*/ 174 h 197"/>
                <a:gd name="T24" fmla="*/ 106 w 318"/>
                <a:gd name="T25" fmla="*/ 174 h 197"/>
                <a:gd name="T26" fmla="*/ 28 w 318"/>
                <a:gd name="T27" fmla="*/ 17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8" h="197">
                  <a:moveTo>
                    <a:pt x="213" y="197"/>
                  </a:moveTo>
                  <a:lnTo>
                    <a:pt x="318" y="197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197"/>
                  </a:lnTo>
                  <a:lnTo>
                    <a:pt x="105" y="197"/>
                  </a:lnTo>
                  <a:lnTo>
                    <a:pt x="213" y="197"/>
                  </a:lnTo>
                  <a:close/>
                  <a:moveTo>
                    <a:pt x="28" y="174"/>
                  </a:moveTo>
                  <a:lnTo>
                    <a:pt x="28" y="25"/>
                  </a:lnTo>
                  <a:lnTo>
                    <a:pt x="288" y="25"/>
                  </a:lnTo>
                  <a:lnTo>
                    <a:pt x="288" y="174"/>
                  </a:lnTo>
                  <a:lnTo>
                    <a:pt x="212" y="174"/>
                  </a:lnTo>
                  <a:lnTo>
                    <a:pt x="106" y="174"/>
                  </a:lnTo>
                  <a:lnTo>
                    <a:pt x="28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94"/>
            <p:cNvSpPr/>
            <p:nvPr/>
          </p:nvSpPr>
          <p:spPr bwMode="auto">
            <a:xfrm>
              <a:off x="4027488" y="558801"/>
              <a:ext cx="247650" cy="23813"/>
            </a:xfrm>
            <a:custGeom>
              <a:avLst/>
              <a:gdLst>
                <a:gd name="T0" fmla="*/ 0 w 156"/>
                <a:gd name="T1" fmla="*/ 0 h 15"/>
                <a:gd name="T2" fmla="*/ 0 w 156"/>
                <a:gd name="T3" fmla="*/ 15 h 15"/>
                <a:gd name="T4" fmla="*/ 156 w 156"/>
                <a:gd name="T5" fmla="*/ 15 h 15"/>
                <a:gd name="T6" fmla="*/ 156 w 156"/>
                <a:gd name="T7" fmla="*/ 0 h 15"/>
                <a:gd name="T8" fmla="*/ 134 w 156"/>
                <a:gd name="T9" fmla="*/ 0 h 15"/>
                <a:gd name="T10" fmla="*/ 21 w 156"/>
                <a:gd name="T11" fmla="*/ 0 h 15"/>
                <a:gd name="T12" fmla="*/ 0 w 156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15">
                  <a:moveTo>
                    <a:pt x="0" y="0"/>
                  </a:moveTo>
                  <a:lnTo>
                    <a:pt x="0" y="15"/>
                  </a:lnTo>
                  <a:lnTo>
                    <a:pt x="156" y="15"/>
                  </a:lnTo>
                  <a:lnTo>
                    <a:pt x="156" y="0"/>
                  </a:lnTo>
                  <a:lnTo>
                    <a:pt x="134" y="0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6" name="Freeform 50"/>
          <p:cNvSpPr>
            <a:spLocks noEditPoints="1"/>
          </p:cNvSpPr>
          <p:nvPr/>
        </p:nvSpPr>
        <p:spPr bwMode="auto">
          <a:xfrm>
            <a:off x="3415158" y="4444852"/>
            <a:ext cx="454025" cy="549275"/>
          </a:xfrm>
          <a:custGeom>
            <a:avLst/>
            <a:gdLst>
              <a:gd name="T0" fmla="*/ 0 w 195"/>
              <a:gd name="T1" fmla="*/ 235 h 235"/>
              <a:gd name="T2" fmla="*/ 48 w 195"/>
              <a:gd name="T3" fmla="*/ 183 h 235"/>
              <a:gd name="T4" fmla="*/ 195 w 195"/>
              <a:gd name="T5" fmla="*/ 183 h 235"/>
              <a:gd name="T6" fmla="*/ 195 w 195"/>
              <a:gd name="T7" fmla="*/ 0 h 235"/>
              <a:gd name="T8" fmla="*/ 0 w 195"/>
              <a:gd name="T9" fmla="*/ 0 h 235"/>
              <a:gd name="T10" fmla="*/ 0 w 195"/>
              <a:gd name="T11" fmla="*/ 235 h 235"/>
              <a:gd name="T12" fmla="*/ 150 w 195"/>
              <a:gd name="T13" fmla="*/ 77 h 235"/>
              <a:gd name="T14" fmla="*/ 167 w 195"/>
              <a:gd name="T15" fmla="*/ 93 h 235"/>
              <a:gd name="T16" fmla="*/ 150 w 195"/>
              <a:gd name="T17" fmla="*/ 110 h 235"/>
              <a:gd name="T18" fmla="*/ 134 w 195"/>
              <a:gd name="T19" fmla="*/ 93 h 235"/>
              <a:gd name="T20" fmla="*/ 150 w 195"/>
              <a:gd name="T21" fmla="*/ 77 h 235"/>
              <a:gd name="T22" fmla="*/ 97 w 195"/>
              <a:gd name="T23" fmla="*/ 77 h 235"/>
              <a:gd name="T24" fmla="*/ 114 w 195"/>
              <a:gd name="T25" fmla="*/ 93 h 235"/>
              <a:gd name="T26" fmla="*/ 97 w 195"/>
              <a:gd name="T27" fmla="*/ 110 h 235"/>
              <a:gd name="T28" fmla="*/ 81 w 195"/>
              <a:gd name="T29" fmla="*/ 93 h 235"/>
              <a:gd name="T30" fmla="*/ 97 w 195"/>
              <a:gd name="T31" fmla="*/ 77 h 235"/>
              <a:gd name="T32" fmla="*/ 45 w 195"/>
              <a:gd name="T33" fmla="*/ 77 h 235"/>
              <a:gd name="T34" fmla="*/ 61 w 195"/>
              <a:gd name="T35" fmla="*/ 93 h 235"/>
              <a:gd name="T36" fmla="*/ 45 w 195"/>
              <a:gd name="T37" fmla="*/ 110 h 235"/>
              <a:gd name="T38" fmla="*/ 28 w 195"/>
              <a:gd name="T39" fmla="*/ 93 h 235"/>
              <a:gd name="T40" fmla="*/ 45 w 195"/>
              <a:gd name="T41" fmla="*/ 77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95" h="235">
                <a:moveTo>
                  <a:pt x="0" y="235"/>
                </a:moveTo>
                <a:cubicBezTo>
                  <a:pt x="48" y="183"/>
                  <a:pt x="48" y="183"/>
                  <a:pt x="48" y="183"/>
                </a:cubicBezTo>
                <a:cubicBezTo>
                  <a:pt x="195" y="183"/>
                  <a:pt x="195" y="183"/>
                  <a:pt x="195" y="183"/>
                </a:cubicBezTo>
                <a:cubicBezTo>
                  <a:pt x="195" y="0"/>
                  <a:pt x="195" y="0"/>
                  <a:pt x="195" y="0"/>
                </a:cubicBezTo>
                <a:cubicBezTo>
                  <a:pt x="0" y="0"/>
                  <a:pt x="0" y="0"/>
                  <a:pt x="0" y="0"/>
                </a:cubicBezTo>
                <a:lnTo>
                  <a:pt x="0" y="235"/>
                </a:lnTo>
                <a:close/>
                <a:moveTo>
                  <a:pt x="150" y="77"/>
                </a:moveTo>
                <a:cubicBezTo>
                  <a:pt x="159" y="77"/>
                  <a:pt x="167" y="84"/>
                  <a:pt x="167" y="93"/>
                </a:cubicBezTo>
                <a:cubicBezTo>
                  <a:pt x="167" y="102"/>
                  <a:pt x="159" y="110"/>
                  <a:pt x="150" y="110"/>
                </a:cubicBezTo>
                <a:cubicBezTo>
                  <a:pt x="141" y="110"/>
                  <a:pt x="134" y="102"/>
                  <a:pt x="134" y="93"/>
                </a:cubicBezTo>
                <a:cubicBezTo>
                  <a:pt x="134" y="84"/>
                  <a:pt x="141" y="77"/>
                  <a:pt x="150" y="77"/>
                </a:cubicBezTo>
                <a:close/>
                <a:moveTo>
                  <a:pt x="97" y="77"/>
                </a:moveTo>
                <a:cubicBezTo>
                  <a:pt x="107" y="77"/>
                  <a:pt x="114" y="84"/>
                  <a:pt x="114" y="93"/>
                </a:cubicBezTo>
                <a:cubicBezTo>
                  <a:pt x="114" y="102"/>
                  <a:pt x="107" y="110"/>
                  <a:pt x="97" y="110"/>
                </a:cubicBezTo>
                <a:cubicBezTo>
                  <a:pt x="88" y="110"/>
                  <a:pt x="81" y="102"/>
                  <a:pt x="81" y="93"/>
                </a:cubicBezTo>
                <a:cubicBezTo>
                  <a:pt x="81" y="84"/>
                  <a:pt x="88" y="77"/>
                  <a:pt x="97" y="77"/>
                </a:cubicBezTo>
                <a:close/>
                <a:moveTo>
                  <a:pt x="45" y="77"/>
                </a:moveTo>
                <a:cubicBezTo>
                  <a:pt x="54" y="77"/>
                  <a:pt x="61" y="84"/>
                  <a:pt x="61" y="93"/>
                </a:cubicBezTo>
                <a:cubicBezTo>
                  <a:pt x="61" y="102"/>
                  <a:pt x="54" y="110"/>
                  <a:pt x="45" y="110"/>
                </a:cubicBezTo>
                <a:cubicBezTo>
                  <a:pt x="36" y="110"/>
                  <a:pt x="28" y="102"/>
                  <a:pt x="28" y="93"/>
                </a:cubicBezTo>
                <a:cubicBezTo>
                  <a:pt x="28" y="84"/>
                  <a:pt x="36" y="77"/>
                  <a:pt x="45" y="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8692953" y="4366971"/>
            <a:ext cx="485776" cy="523876"/>
            <a:chOff x="3908425" y="1887538"/>
            <a:chExt cx="485776" cy="52387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8" name="Freeform 14"/>
            <p:cNvSpPr>
              <a:spLocks noEditPoints="1"/>
            </p:cNvSpPr>
            <p:nvPr/>
          </p:nvSpPr>
          <p:spPr bwMode="auto">
            <a:xfrm>
              <a:off x="3908425" y="1887538"/>
              <a:ext cx="236538" cy="523875"/>
            </a:xfrm>
            <a:custGeom>
              <a:avLst/>
              <a:gdLst>
                <a:gd name="T0" fmla="*/ 2 w 101"/>
                <a:gd name="T1" fmla="*/ 219 h 225"/>
                <a:gd name="T2" fmla="*/ 50 w 101"/>
                <a:gd name="T3" fmla="*/ 195 h 225"/>
                <a:gd name="T4" fmla="*/ 99 w 101"/>
                <a:gd name="T5" fmla="*/ 219 h 225"/>
                <a:gd name="T6" fmla="*/ 100 w 101"/>
                <a:gd name="T7" fmla="*/ 219 h 225"/>
                <a:gd name="T8" fmla="*/ 100 w 101"/>
                <a:gd name="T9" fmla="*/ 59 h 225"/>
                <a:gd name="T10" fmla="*/ 98 w 101"/>
                <a:gd name="T11" fmla="*/ 35 h 225"/>
                <a:gd name="T12" fmla="*/ 84 w 101"/>
                <a:gd name="T13" fmla="*/ 19 h 225"/>
                <a:gd name="T14" fmla="*/ 84 w 101"/>
                <a:gd name="T15" fmla="*/ 6 h 225"/>
                <a:gd name="T16" fmla="*/ 84 w 101"/>
                <a:gd name="T17" fmla="*/ 0 h 225"/>
                <a:gd name="T18" fmla="*/ 79 w 101"/>
                <a:gd name="T19" fmla="*/ 0 h 225"/>
                <a:gd name="T20" fmla="*/ 22 w 101"/>
                <a:gd name="T21" fmla="*/ 0 h 225"/>
                <a:gd name="T22" fmla="*/ 16 w 101"/>
                <a:gd name="T23" fmla="*/ 0 h 225"/>
                <a:gd name="T24" fmla="*/ 16 w 101"/>
                <a:gd name="T25" fmla="*/ 6 h 225"/>
                <a:gd name="T26" fmla="*/ 16 w 101"/>
                <a:gd name="T27" fmla="*/ 19 h 225"/>
                <a:gd name="T28" fmla="*/ 2 w 101"/>
                <a:gd name="T29" fmla="*/ 35 h 225"/>
                <a:gd name="T30" fmla="*/ 0 w 101"/>
                <a:gd name="T31" fmla="*/ 59 h 225"/>
                <a:gd name="T32" fmla="*/ 0 w 101"/>
                <a:gd name="T33" fmla="*/ 219 h 225"/>
                <a:gd name="T34" fmla="*/ 2 w 101"/>
                <a:gd name="T35" fmla="*/ 219 h 225"/>
                <a:gd name="T36" fmla="*/ 22 w 101"/>
                <a:gd name="T37" fmla="*/ 17 h 225"/>
                <a:gd name="T38" fmla="*/ 22 w 101"/>
                <a:gd name="T39" fmla="*/ 6 h 225"/>
                <a:gd name="T40" fmla="*/ 79 w 101"/>
                <a:gd name="T41" fmla="*/ 6 h 225"/>
                <a:gd name="T42" fmla="*/ 79 w 101"/>
                <a:gd name="T43" fmla="*/ 17 h 225"/>
                <a:gd name="T44" fmla="*/ 79 w 101"/>
                <a:gd name="T45" fmla="*/ 95 h 225"/>
                <a:gd name="T46" fmla="*/ 51 w 101"/>
                <a:gd name="T47" fmla="*/ 65 h 225"/>
                <a:gd name="T48" fmla="*/ 22 w 101"/>
                <a:gd name="T49" fmla="*/ 95 h 225"/>
                <a:gd name="T50" fmla="*/ 22 w 101"/>
                <a:gd name="T51" fmla="*/ 17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1" h="225">
                  <a:moveTo>
                    <a:pt x="2" y="219"/>
                  </a:moveTo>
                  <a:cubicBezTo>
                    <a:pt x="7" y="200"/>
                    <a:pt x="27" y="195"/>
                    <a:pt x="50" y="195"/>
                  </a:cubicBezTo>
                  <a:cubicBezTo>
                    <a:pt x="74" y="195"/>
                    <a:pt x="93" y="200"/>
                    <a:pt x="99" y="219"/>
                  </a:cubicBezTo>
                  <a:cubicBezTo>
                    <a:pt x="101" y="225"/>
                    <a:pt x="100" y="225"/>
                    <a:pt x="100" y="219"/>
                  </a:cubicBezTo>
                  <a:cubicBezTo>
                    <a:pt x="100" y="186"/>
                    <a:pt x="100" y="92"/>
                    <a:pt x="100" y="59"/>
                  </a:cubicBezTo>
                  <a:cubicBezTo>
                    <a:pt x="100" y="52"/>
                    <a:pt x="100" y="42"/>
                    <a:pt x="98" y="35"/>
                  </a:cubicBezTo>
                  <a:cubicBezTo>
                    <a:pt x="96" y="28"/>
                    <a:pt x="91" y="23"/>
                    <a:pt x="84" y="19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9" y="23"/>
                    <a:pt x="5" y="28"/>
                    <a:pt x="2" y="35"/>
                  </a:cubicBezTo>
                  <a:cubicBezTo>
                    <a:pt x="0" y="42"/>
                    <a:pt x="0" y="52"/>
                    <a:pt x="0" y="59"/>
                  </a:cubicBezTo>
                  <a:cubicBezTo>
                    <a:pt x="0" y="92"/>
                    <a:pt x="0" y="186"/>
                    <a:pt x="0" y="219"/>
                  </a:cubicBezTo>
                  <a:cubicBezTo>
                    <a:pt x="0" y="225"/>
                    <a:pt x="0" y="225"/>
                    <a:pt x="2" y="219"/>
                  </a:cubicBezTo>
                  <a:close/>
                  <a:moveTo>
                    <a:pt x="22" y="17"/>
                  </a:moveTo>
                  <a:cubicBezTo>
                    <a:pt x="22" y="6"/>
                    <a:pt x="22" y="6"/>
                    <a:pt x="22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2" y="17"/>
                    <a:pt x="22" y="17"/>
                    <a:pt x="2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5"/>
            <p:cNvSpPr/>
            <p:nvPr/>
          </p:nvSpPr>
          <p:spPr bwMode="auto">
            <a:xfrm>
              <a:off x="4157663" y="1917701"/>
              <a:ext cx="236538" cy="493713"/>
            </a:xfrm>
            <a:custGeom>
              <a:avLst/>
              <a:gdLst>
                <a:gd name="T0" fmla="*/ 2 w 101"/>
                <a:gd name="T1" fmla="*/ 206 h 212"/>
                <a:gd name="T2" fmla="*/ 50 w 101"/>
                <a:gd name="T3" fmla="*/ 182 h 212"/>
                <a:gd name="T4" fmla="*/ 99 w 101"/>
                <a:gd name="T5" fmla="*/ 206 h 212"/>
                <a:gd name="T6" fmla="*/ 100 w 101"/>
                <a:gd name="T7" fmla="*/ 206 h 212"/>
                <a:gd name="T8" fmla="*/ 100 w 101"/>
                <a:gd name="T9" fmla="*/ 46 h 212"/>
                <a:gd name="T10" fmla="*/ 98 w 101"/>
                <a:gd name="T11" fmla="*/ 23 h 212"/>
                <a:gd name="T12" fmla="*/ 50 w 101"/>
                <a:gd name="T13" fmla="*/ 0 h 212"/>
                <a:gd name="T14" fmla="*/ 2 w 101"/>
                <a:gd name="T15" fmla="*/ 22 h 212"/>
                <a:gd name="T16" fmla="*/ 0 w 101"/>
                <a:gd name="T17" fmla="*/ 46 h 212"/>
                <a:gd name="T18" fmla="*/ 0 w 101"/>
                <a:gd name="T19" fmla="*/ 206 h 212"/>
                <a:gd name="T20" fmla="*/ 2 w 101"/>
                <a:gd name="T21" fmla="*/ 20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212">
                  <a:moveTo>
                    <a:pt x="2" y="206"/>
                  </a:moveTo>
                  <a:cubicBezTo>
                    <a:pt x="7" y="187"/>
                    <a:pt x="27" y="182"/>
                    <a:pt x="50" y="182"/>
                  </a:cubicBezTo>
                  <a:cubicBezTo>
                    <a:pt x="74" y="182"/>
                    <a:pt x="93" y="187"/>
                    <a:pt x="99" y="206"/>
                  </a:cubicBezTo>
                  <a:cubicBezTo>
                    <a:pt x="101" y="212"/>
                    <a:pt x="100" y="212"/>
                    <a:pt x="100" y="206"/>
                  </a:cubicBezTo>
                  <a:cubicBezTo>
                    <a:pt x="100" y="173"/>
                    <a:pt x="100" y="79"/>
                    <a:pt x="100" y="46"/>
                  </a:cubicBezTo>
                  <a:cubicBezTo>
                    <a:pt x="100" y="39"/>
                    <a:pt x="101" y="29"/>
                    <a:pt x="98" y="23"/>
                  </a:cubicBezTo>
                  <a:cubicBezTo>
                    <a:pt x="92" y="5"/>
                    <a:pt x="73" y="0"/>
                    <a:pt x="50" y="0"/>
                  </a:cubicBezTo>
                  <a:cubicBezTo>
                    <a:pt x="27" y="0"/>
                    <a:pt x="8" y="5"/>
                    <a:pt x="2" y="22"/>
                  </a:cubicBezTo>
                  <a:cubicBezTo>
                    <a:pt x="0" y="29"/>
                    <a:pt x="0" y="39"/>
                    <a:pt x="0" y="46"/>
                  </a:cubicBezTo>
                  <a:cubicBezTo>
                    <a:pt x="0" y="79"/>
                    <a:pt x="0" y="173"/>
                    <a:pt x="0" y="206"/>
                  </a:cubicBezTo>
                  <a:cubicBezTo>
                    <a:pt x="0" y="212"/>
                    <a:pt x="0" y="212"/>
                    <a:pt x="2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0" name="Freeform 30"/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pic>
        <p:nvPicPr>
          <p:cNvPr id="4100" name="Picture 4" descr="How Memes can help you learn Python | by Susanne van Wagensveld | Medium">
            <a:extLst>
              <a:ext uri="{FF2B5EF4-FFF2-40B4-BE49-F238E27FC236}">
                <a16:creationId xmlns:a16="http://schemas.microsoft.com/office/drawing/2014/main" id="{65515CB3-05B8-2E31-1C84-0C078B348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779" y="2014967"/>
            <a:ext cx="3379359" cy="353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59" grpId="0" animBg="1"/>
      <p:bldP spid="61" grpId="0"/>
      <p:bldP spid="62" grpId="0"/>
      <p:bldP spid="73" grpId="0"/>
      <p:bldP spid="7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692536-E365-ECF8-C9DC-87F79BE26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20DD5685-E646-33CC-BF6E-20405D0F1C6E}"/>
              </a:ext>
            </a:extLst>
          </p:cNvPr>
          <p:cNvGrpSpPr/>
          <p:nvPr/>
        </p:nvGrpSpPr>
        <p:grpSpPr>
          <a:xfrm>
            <a:off x="170320" y="203448"/>
            <a:ext cx="6511833" cy="504056"/>
            <a:chOff x="169526" y="203448"/>
            <a:chExt cx="6511833" cy="5040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109F65-D7C0-8A22-7E79-3CA44A112936}"/>
                </a:ext>
              </a:extLst>
            </p:cNvPr>
            <p:cNvSpPr txBox="1"/>
            <p:nvPr/>
          </p:nvSpPr>
          <p:spPr>
            <a:xfrm>
              <a:off x="781172" y="245839"/>
              <a:ext cx="5900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语言的特性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F5FA38C6-B9CB-C8A1-C061-18F4062CC9EC}"/>
                </a:ext>
              </a:extLst>
            </p:cNvPr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F779A305-174D-2637-35B2-FCBF3609619E}"/>
                  </a:ext>
                </a:extLst>
              </p:cNvPr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190E89B6-23C6-A712-61C8-B09104F5B083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789B7AF2-984B-64BF-54B2-6F2AE2841B9D}"/>
                </a:ext>
              </a:extLst>
            </p:cNvPr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4221923-7BAF-0E3F-A4C4-5BDCE95ED196}"/>
              </a:ext>
            </a:extLst>
          </p:cNvPr>
          <p:cNvGrpSpPr/>
          <p:nvPr/>
        </p:nvGrpSpPr>
        <p:grpSpPr>
          <a:xfrm>
            <a:off x="8084621" y="0"/>
            <a:ext cx="3643281" cy="3088268"/>
            <a:chOff x="3234873" y="2932860"/>
            <a:chExt cx="2501514" cy="2296345"/>
          </a:xfrm>
        </p:grpSpPr>
        <p:sp>
          <p:nvSpPr>
            <p:cNvPr id="12" name="Freeform 49">
              <a:extLst>
                <a:ext uri="{FF2B5EF4-FFF2-40B4-BE49-F238E27FC236}">
                  <a16:creationId xmlns:a16="http://schemas.microsoft.com/office/drawing/2014/main" id="{16389992-D13B-2FF7-C5BC-AA2160618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8768" y="3509119"/>
              <a:ext cx="23813" cy="23813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1 h 1"/>
                <a:gd name="T12" fmla="*/ 1 w 1"/>
                <a:gd name="T13" fmla="*/ 1 h 1"/>
                <a:gd name="T14" fmla="*/ 1 w 1"/>
                <a:gd name="T15" fmla="*/ 1 h 1"/>
                <a:gd name="T16" fmla="*/ 1 w 1"/>
                <a:gd name="T17" fmla="*/ 1 h 1"/>
                <a:gd name="T18" fmla="*/ 1 w 1"/>
                <a:gd name="T19" fmla="*/ 1 h 1"/>
                <a:gd name="T20" fmla="*/ 1 w 1"/>
                <a:gd name="T21" fmla="*/ 1 h 1"/>
                <a:gd name="T22" fmla="*/ 1 w 1"/>
                <a:gd name="T23" fmla="*/ 1 h 1"/>
                <a:gd name="T24" fmla="*/ 1 w 1"/>
                <a:gd name="T25" fmla="*/ 1 h 1"/>
                <a:gd name="T26" fmla="*/ 1 w 1"/>
                <a:gd name="T27" fmla="*/ 1 h 1"/>
                <a:gd name="T28" fmla="*/ 1 w 1"/>
                <a:gd name="T29" fmla="*/ 1 h 1"/>
                <a:gd name="T30" fmla="*/ 1 w 1"/>
                <a:gd name="T31" fmla="*/ 1 h 1"/>
                <a:gd name="T32" fmla="*/ 0 w 1"/>
                <a:gd name="T33" fmla="*/ 1 h 1"/>
                <a:gd name="T34" fmla="*/ 0 w 1"/>
                <a:gd name="T35" fmla="*/ 1 h 1"/>
                <a:gd name="T36" fmla="*/ 0 w 1"/>
                <a:gd name="T37" fmla="*/ 1 h 1"/>
                <a:gd name="T38" fmla="*/ 0 w 1"/>
                <a:gd name="T39" fmla="*/ 1 h 1"/>
                <a:gd name="T40" fmla="*/ 0 w 1"/>
                <a:gd name="T41" fmla="*/ 1 h 1"/>
                <a:gd name="T42" fmla="*/ 0 w 1"/>
                <a:gd name="T43" fmla="*/ 0 h 1"/>
                <a:gd name="T44" fmla="*/ 0 w 1"/>
                <a:gd name="T45" fmla="*/ 0 h 1"/>
                <a:gd name="T46" fmla="*/ 1 w 1"/>
                <a:gd name="T47" fmla="*/ 0 h 1"/>
                <a:gd name="T48" fmla="*/ 1 w 1"/>
                <a:gd name="T49" fmla="*/ 0 h 1"/>
                <a:gd name="T50" fmla="*/ 1 w 1"/>
                <a:gd name="T51" fmla="*/ 0 h 1"/>
                <a:gd name="T52" fmla="*/ 1 w 1"/>
                <a:gd name="T53" fmla="*/ 0 h 1"/>
                <a:gd name="T54" fmla="*/ 1 w 1"/>
                <a:gd name="T55" fmla="*/ 1 h 1"/>
                <a:gd name="T56" fmla="*/ 0 w 1"/>
                <a:gd name="T57" fmla="*/ 1 h 1"/>
                <a:gd name="T58" fmla="*/ 1 w 1"/>
                <a:gd name="T59" fmla="*/ 1 h 1"/>
                <a:gd name="T60" fmla="*/ 1 w 1"/>
                <a:gd name="T61" fmla="*/ 0 h 1"/>
                <a:gd name="T62" fmla="*/ 1 w 1"/>
                <a:gd name="T63" fmla="*/ 0 h 1"/>
                <a:gd name="T64" fmla="*/ 0 w 1"/>
                <a:gd name="T65" fmla="*/ 0 h 1"/>
                <a:gd name="T66" fmla="*/ 0 w 1"/>
                <a:gd name="T67" fmla="*/ 1 h 1"/>
                <a:gd name="T68" fmla="*/ 1 w 1"/>
                <a:gd name="T6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1"/>
                  </a:lnTo>
                  <a:close/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Rectangle 50">
              <a:extLst>
                <a:ext uri="{FF2B5EF4-FFF2-40B4-BE49-F238E27FC236}">
                  <a16:creationId xmlns:a16="http://schemas.microsoft.com/office/drawing/2014/main" id="{0DDD3BA9-1B52-675E-9240-307BC7017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581" y="3509119"/>
              <a:ext cx="1191" cy="23813"/>
            </a:xfrm>
            <a:prstGeom prst="rect">
              <a:avLst/>
            </a:pr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D83FBD48-A9CB-CEEF-C928-904C2AC018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6393" y="3509119"/>
              <a:ext cx="0" cy="23813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0 h 1"/>
                <a:gd name="T4" fmla="*/ 0 h 1"/>
                <a:gd name="T5" fmla="*/ 0 h 1"/>
                <a:gd name="T6" fmla="*/ 0 h 1"/>
                <a:gd name="T7" fmla="*/ 0 h 1"/>
                <a:gd name="T8" fmla="*/ 0 h 1"/>
                <a:gd name="T9" fmla="*/ 1 h 1"/>
                <a:gd name="T10" fmla="*/ 0 h 1"/>
                <a:gd name="T11" fmla="*/ 0 h 1"/>
                <a:gd name="T1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52">
              <a:extLst>
                <a:ext uri="{FF2B5EF4-FFF2-40B4-BE49-F238E27FC236}">
                  <a16:creationId xmlns:a16="http://schemas.microsoft.com/office/drawing/2014/main" id="{924CAEA3-AD0B-0B55-6BAC-F648BF7AA94F}"/>
                </a:ext>
              </a:extLst>
            </p:cNvPr>
            <p:cNvSpPr/>
            <p:nvPr/>
          </p:nvSpPr>
          <p:spPr bwMode="auto">
            <a:xfrm>
              <a:off x="3956393" y="3509119"/>
              <a:ext cx="0" cy="23813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1 h 1"/>
                <a:gd name="T4" fmla="*/ 1 h 1"/>
                <a:gd name="T5" fmla="*/ 0 h 1"/>
                <a:gd name="T6" fmla="*/ 0 h 1"/>
                <a:gd name="T7" fmla="*/ 0 h 1"/>
                <a:gd name="T8" fmla="*/ 0 h 1"/>
                <a:gd name="T9" fmla="*/ 0 h 1"/>
                <a:gd name="T10" fmla="*/ 0 h 1"/>
                <a:gd name="T11" fmla="*/ 0 h 1"/>
                <a:gd name="T12" fmla="*/ 0 h 1"/>
                <a:gd name="T13" fmla="*/ 0 h 1"/>
                <a:gd name="T14" fmla="*/ 0 h 1"/>
                <a:gd name="T15" fmla="*/ 1 h 1"/>
                <a:gd name="T16" fmla="*/ 1 h 1"/>
                <a:gd name="T17" fmla="*/ 1 h 1"/>
                <a:gd name="T18" fmla="*/ 1 h 1"/>
                <a:gd name="T19" fmla="*/ 1 h 1"/>
                <a:gd name="T20" fmla="*/ 1 h 1"/>
                <a:gd name="T21" fmla="*/ 1 h 1"/>
                <a:gd name="T22" fmla="*/ 1 h 1"/>
                <a:gd name="T2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72">
              <a:extLst>
                <a:ext uri="{FF2B5EF4-FFF2-40B4-BE49-F238E27FC236}">
                  <a16:creationId xmlns:a16="http://schemas.microsoft.com/office/drawing/2014/main" id="{D682FB64-151B-3910-683F-ECDAEAFB7803}"/>
                </a:ext>
              </a:extLst>
            </p:cNvPr>
            <p:cNvSpPr/>
            <p:nvPr/>
          </p:nvSpPr>
          <p:spPr bwMode="auto">
            <a:xfrm>
              <a:off x="3908768" y="3436492"/>
              <a:ext cx="23813" cy="2500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1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0 w 1"/>
                <a:gd name="T21" fmla="*/ 1 h 1"/>
                <a:gd name="T22" fmla="*/ 0 w 1"/>
                <a:gd name="T23" fmla="*/ 1 h 1"/>
                <a:gd name="T24" fmla="*/ 0 w 1"/>
                <a:gd name="T25" fmla="*/ 1 h 1"/>
                <a:gd name="T26" fmla="*/ 0 w 1"/>
                <a:gd name="T27" fmla="*/ 0 h 1"/>
                <a:gd name="T28" fmla="*/ 0 w 1"/>
                <a:gd name="T29" fmla="*/ 0 h 1"/>
                <a:gd name="T30" fmla="*/ 0 w 1"/>
                <a:gd name="T31" fmla="*/ 0 h 1"/>
                <a:gd name="T32" fmla="*/ 0 w 1"/>
                <a:gd name="T33" fmla="*/ 0 h 1"/>
                <a:gd name="T34" fmla="*/ 0 w 1"/>
                <a:gd name="T35" fmla="*/ 1 h 1"/>
                <a:gd name="T36" fmla="*/ 0 w 1"/>
                <a:gd name="T37" fmla="*/ 1 h 1"/>
                <a:gd name="T38" fmla="*/ 0 w 1"/>
                <a:gd name="T39" fmla="*/ 1 h 1"/>
                <a:gd name="T40" fmla="*/ 0 w 1"/>
                <a:gd name="T41" fmla="*/ 1 h 1"/>
                <a:gd name="T42" fmla="*/ 0 w 1"/>
                <a:gd name="T43" fmla="*/ 1 h 1"/>
                <a:gd name="T44" fmla="*/ 0 w 1"/>
                <a:gd name="T45" fmla="*/ 1 h 1"/>
                <a:gd name="T46" fmla="*/ 0 w 1"/>
                <a:gd name="T47" fmla="*/ 1 h 1"/>
                <a:gd name="T48" fmla="*/ 0 w 1"/>
                <a:gd name="T49" fmla="*/ 0 h 1"/>
                <a:gd name="T50" fmla="*/ 0 w 1"/>
                <a:gd name="T51" fmla="*/ 0 h 1"/>
                <a:gd name="T52" fmla="*/ 0 w 1"/>
                <a:gd name="T53" fmla="*/ 1 h 1"/>
                <a:gd name="T54" fmla="*/ 0 w 1"/>
                <a:gd name="T55" fmla="*/ 0 h 1"/>
                <a:gd name="T56" fmla="*/ 0 w 1"/>
                <a:gd name="T57" fmla="*/ 0 h 1"/>
                <a:gd name="T58" fmla="*/ 0 w 1"/>
                <a:gd name="T59" fmla="*/ 0 h 1"/>
                <a:gd name="T60" fmla="*/ 0 w 1"/>
                <a:gd name="T61" fmla="*/ 1 h 1"/>
                <a:gd name="T62" fmla="*/ 0 w 1"/>
                <a:gd name="T63" fmla="*/ 0 h 1"/>
                <a:gd name="T64" fmla="*/ 1 w 1"/>
                <a:gd name="T65" fmla="*/ 0 h 1"/>
                <a:gd name="T66" fmla="*/ 1 w 1"/>
                <a:gd name="T67" fmla="*/ 0 h 1"/>
                <a:gd name="T68" fmla="*/ 1 w 1"/>
                <a:gd name="T69" fmla="*/ 0 h 1"/>
                <a:gd name="T70" fmla="*/ 1 w 1"/>
                <a:gd name="T71" fmla="*/ 1 h 1"/>
                <a:gd name="T72" fmla="*/ 1 w 1"/>
                <a:gd name="T73" fmla="*/ 1 h 1"/>
                <a:gd name="T74" fmla="*/ 1 w 1"/>
                <a:gd name="T7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73">
              <a:extLst>
                <a:ext uri="{FF2B5EF4-FFF2-40B4-BE49-F238E27FC236}">
                  <a16:creationId xmlns:a16="http://schemas.microsoft.com/office/drawing/2014/main" id="{7F554213-CCA1-FA13-2BA9-EF944E8F83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2580" y="3436492"/>
              <a:ext cx="23813" cy="25003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1 h 1"/>
                <a:gd name="T12" fmla="*/ 1 w 1"/>
                <a:gd name="T13" fmla="*/ 1 h 1"/>
                <a:gd name="T14" fmla="*/ 1 w 1"/>
                <a:gd name="T15" fmla="*/ 1 h 1"/>
                <a:gd name="T16" fmla="*/ 1 w 1"/>
                <a:gd name="T17" fmla="*/ 1 h 1"/>
                <a:gd name="T18" fmla="*/ 1 w 1"/>
                <a:gd name="T19" fmla="*/ 1 h 1"/>
                <a:gd name="T20" fmla="*/ 1 w 1"/>
                <a:gd name="T21" fmla="*/ 1 h 1"/>
                <a:gd name="T22" fmla="*/ 1 w 1"/>
                <a:gd name="T23" fmla="*/ 1 h 1"/>
                <a:gd name="T24" fmla="*/ 1 w 1"/>
                <a:gd name="T25" fmla="*/ 1 h 1"/>
                <a:gd name="T26" fmla="*/ 1 w 1"/>
                <a:gd name="T27" fmla="*/ 1 h 1"/>
                <a:gd name="T28" fmla="*/ 1 w 1"/>
                <a:gd name="T29" fmla="*/ 1 h 1"/>
                <a:gd name="T30" fmla="*/ 1 w 1"/>
                <a:gd name="T31" fmla="*/ 1 h 1"/>
                <a:gd name="T32" fmla="*/ 0 w 1"/>
                <a:gd name="T33" fmla="*/ 1 h 1"/>
                <a:gd name="T34" fmla="*/ 0 w 1"/>
                <a:gd name="T35" fmla="*/ 1 h 1"/>
                <a:gd name="T36" fmla="*/ 0 w 1"/>
                <a:gd name="T37" fmla="*/ 1 h 1"/>
                <a:gd name="T38" fmla="*/ 0 w 1"/>
                <a:gd name="T39" fmla="*/ 1 h 1"/>
                <a:gd name="T40" fmla="*/ 0 w 1"/>
                <a:gd name="T41" fmla="*/ 1 h 1"/>
                <a:gd name="T42" fmla="*/ 0 w 1"/>
                <a:gd name="T43" fmla="*/ 0 h 1"/>
                <a:gd name="T44" fmla="*/ 0 w 1"/>
                <a:gd name="T45" fmla="*/ 0 h 1"/>
                <a:gd name="T46" fmla="*/ 1 w 1"/>
                <a:gd name="T47" fmla="*/ 0 h 1"/>
                <a:gd name="T48" fmla="*/ 1 w 1"/>
                <a:gd name="T49" fmla="*/ 0 h 1"/>
                <a:gd name="T50" fmla="*/ 1 w 1"/>
                <a:gd name="T51" fmla="*/ 0 h 1"/>
                <a:gd name="T52" fmla="*/ 1 w 1"/>
                <a:gd name="T53" fmla="*/ 1 h 1"/>
                <a:gd name="T54" fmla="*/ 1 w 1"/>
                <a:gd name="T55" fmla="*/ 1 h 1"/>
                <a:gd name="T56" fmla="*/ 0 w 1"/>
                <a:gd name="T57" fmla="*/ 1 h 1"/>
                <a:gd name="T58" fmla="*/ 1 w 1"/>
                <a:gd name="T59" fmla="*/ 1 h 1"/>
                <a:gd name="T60" fmla="*/ 1 w 1"/>
                <a:gd name="T61" fmla="*/ 0 h 1"/>
                <a:gd name="T62" fmla="*/ 1 w 1"/>
                <a:gd name="T63" fmla="*/ 0 h 1"/>
                <a:gd name="T64" fmla="*/ 0 w 1"/>
                <a:gd name="T65" fmla="*/ 0 h 1"/>
                <a:gd name="T66" fmla="*/ 0 w 1"/>
                <a:gd name="T67" fmla="*/ 1 h 1"/>
                <a:gd name="T68" fmla="*/ 1 w 1"/>
                <a:gd name="T6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1"/>
                  </a:lnTo>
                  <a:close/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74">
              <a:extLst>
                <a:ext uri="{FF2B5EF4-FFF2-40B4-BE49-F238E27FC236}">
                  <a16:creationId xmlns:a16="http://schemas.microsoft.com/office/drawing/2014/main" id="{87AA7DA1-77CD-9F2A-6B7C-C3362EE00170}"/>
                </a:ext>
              </a:extLst>
            </p:cNvPr>
            <p:cNvSpPr/>
            <p:nvPr/>
          </p:nvSpPr>
          <p:spPr bwMode="auto">
            <a:xfrm>
              <a:off x="3956393" y="3436492"/>
              <a:ext cx="23813" cy="25003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0 h 1"/>
                <a:gd name="T24" fmla="*/ 0 w 1"/>
                <a:gd name="T25" fmla="*/ 0 h 1"/>
                <a:gd name="T26" fmla="*/ 0 w 1"/>
                <a:gd name="T27" fmla="*/ 0 h 1"/>
                <a:gd name="T28" fmla="*/ 0 w 1"/>
                <a:gd name="T29" fmla="*/ 0 h 1"/>
                <a:gd name="T30" fmla="*/ 0 w 1"/>
                <a:gd name="T31" fmla="*/ 1 h 1"/>
                <a:gd name="T32" fmla="*/ 0 w 1"/>
                <a:gd name="T33" fmla="*/ 1 h 1"/>
                <a:gd name="T34" fmla="*/ 0 w 1"/>
                <a:gd name="T35" fmla="*/ 1 h 1"/>
                <a:gd name="T36" fmla="*/ 0 w 1"/>
                <a:gd name="T37" fmla="*/ 1 h 1"/>
                <a:gd name="T38" fmla="*/ 0 w 1"/>
                <a:gd name="T39" fmla="*/ 1 h 1"/>
                <a:gd name="T40" fmla="*/ 0 w 1"/>
                <a:gd name="T41" fmla="*/ 1 h 1"/>
                <a:gd name="T42" fmla="*/ 1 w 1"/>
                <a:gd name="T43" fmla="*/ 1 h 1"/>
                <a:gd name="T44" fmla="*/ 1 w 1"/>
                <a:gd name="T45" fmla="*/ 1 h 1"/>
                <a:gd name="T46" fmla="*/ 0 w 1"/>
                <a:gd name="T4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86">
              <a:extLst>
                <a:ext uri="{FF2B5EF4-FFF2-40B4-BE49-F238E27FC236}">
                  <a16:creationId xmlns:a16="http://schemas.microsoft.com/office/drawing/2014/main" id="{652D6DBF-89FC-662A-D54A-83B3E0F05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223" y="3149551"/>
              <a:ext cx="23813" cy="2381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0 h 1"/>
                <a:gd name="T24" fmla="*/ 1 w 1"/>
                <a:gd name="T25" fmla="*/ 0 h 1"/>
                <a:gd name="T26" fmla="*/ 1 w 1"/>
                <a:gd name="T27" fmla="*/ 0 h 1"/>
                <a:gd name="T28" fmla="*/ 1 w 1"/>
                <a:gd name="T29" fmla="*/ 0 h 1"/>
                <a:gd name="T30" fmla="*/ 1 w 1"/>
                <a:gd name="T31" fmla="*/ 0 h 1"/>
                <a:gd name="T32" fmla="*/ 1 w 1"/>
                <a:gd name="T33" fmla="*/ 1 h 1"/>
                <a:gd name="T34" fmla="*/ 1 w 1"/>
                <a:gd name="T35" fmla="*/ 0 h 1"/>
                <a:gd name="T36" fmla="*/ 1 w 1"/>
                <a:gd name="T37" fmla="*/ 0 h 1"/>
                <a:gd name="T38" fmla="*/ 1 w 1"/>
                <a:gd name="T39" fmla="*/ 0 h 1"/>
                <a:gd name="T40" fmla="*/ 1 w 1"/>
                <a:gd name="T41" fmla="*/ 0 h 1"/>
                <a:gd name="T42" fmla="*/ 0 w 1"/>
                <a:gd name="T43" fmla="*/ 0 h 1"/>
                <a:gd name="T44" fmla="*/ 0 w 1"/>
                <a:gd name="T45" fmla="*/ 0 h 1"/>
                <a:gd name="T46" fmla="*/ 0 w 1"/>
                <a:gd name="T47" fmla="*/ 0 h 1"/>
                <a:gd name="T48" fmla="*/ 0 w 1"/>
                <a:gd name="T49" fmla="*/ 0 h 1"/>
                <a:gd name="T50" fmla="*/ 0 w 1"/>
                <a:gd name="T51" fmla="*/ 0 h 1"/>
                <a:gd name="T52" fmla="*/ 0 w 1"/>
                <a:gd name="T53" fmla="*/ 0 h 1"/>
                <a:gd name="T54" fmla="*/ 0 w 1"/>
                <a:gd name="T55" fmla="*/ 0 h 1"/>
                <a:gd name="T56" fmla="*/ 0 w 1"/>
                <a:gd name="T57" fmla="*/ 0 h 1"/>
                <a:gd name="T58" fmla="*/ 0 w 1"/>
                <a:gd name="T59" fmla="*/ 0 h 1"/>
                <a:gd name="T60" fmla="*/ 1 w 1"/>
                <a:gd name="T61" fmla="*/ 0 h 1"/>
                <a:gd name="T62" fmla="*/ 1 w 1"/>
                <a:gd name="T63" fmla="*/ 0 h 1"/>
                <a:gd name="T64" fmla="*/ 1 w 1"/>
                <a:gd name="T65" fmla="*/ 0 h 1"/>
                <a:gd name="T66" fmla="*/ 1 w 1"/>
                <a:gd name="T6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89">
              <a:extLst>
                <a:ext uri="{FF2B5EF4-FFF2-40B4-BE49-F238E27FC236}">
                  <a16:creationId xmlns:a16="http://schemas.microsoft.com/office/drawing/2014/main" id="{5307CE65-7510-DA2C-8BFA-30B9BBC1B1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1474" y="3149551"/>
              <a:ext cx="0" cy="23813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0 h 1"/>
                <a:gd name="T4" fmla="*/ 0 h 1"/>
                <a:gd name="T5" fmla="*/ 0 h 1"/>
                <a:gd name="T6" fmla="*/ 0 h 1"/>
                <a:gd name="T7" fmla="*/ 1 h 1"/>
                <a:gd name="T8" fmla="*/ 1 h 1"/>
                <a:gd name="T9" fmla="*/ 0 h 1"/>
                <a:gd name="T10" fmla="*/ 0 h 1"/>
                <a:gd name="T11" fmla="*/ 0 h 1"/>
                <a:gd name="T12" fmla="*/ 0 h 1"/>
                <a:gd name="T13" fmla="*/ 0 h 1"/>
                <a:gd name="T14" fmla="*/ 0 h 1"/>
                <a:gd name="T15" fmla="*/ 0 h 1"/>
                <a:gd name="T16" fmla="*/ 0 h 1"/>
                <a:gd name="T17" fmla="*/ 0 h 1"/>
                <a:gd name="T18" fmla="*/ 0 h 1"/>
                <a:gd name="T19" fmla="*/ 0 h 1"/>
                <a:gd name="T20" fmla="*/ 0 h 1"/>
                <a:gd name="T21" fmla="*/ 0 h 1"/>
                <a:gd name="T22" fmla="*/ 0 h 1"/>
                <a:gd name="T23" fmla="*/ 0 h 1"/>
                <a:gd name="T24" fmla="*/ 0 h 1"/>
                <a:gd name="T25" fmla="*/ 0 h 1"/>
                <a:gd name="T26" fmla="*/ 0 h 1"/>
                <a:gd name="T27" fmla="*/ 0 h 1"/>
                <a:gd name="T28" fmla="*/ 0 h 1"/>
                <a:gd name="T29" fmla="*/ 0 h 1"/>
                <a:gd name="T30" fmla="*/ 0 h 1"/>
                <a:gd name="T31" fmla="*/ 0 h 1"/>
                <a:gd name="T32" fmla="*/ 0 h 1"/>
                <a:gd name="T33" fmla="*/ 0 h 1"/>
                <a:gd name="T3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405">
              <a:extLst>
                <a:ext uri="{FF2B5EF4-FFF2-40B4-BE49-F238E27FC236}">
                  <a16:creationId xmlns:a16="http://schemas.microsoft.com/office/drawing/2014/main" id="{C19AFD05-BA88-77EA-7897-C8B6DA717EC2}"/>
                </a:ext>
              </a:extLst>
            </p:cNvPr>
            <p:cNvSpPr/>
            <p:nvPr/>
          </p:nvSpPr>
          <p:spPr bwMode="auto">
            <a:xfrm>
              <a:off x="3932580" y="4348508"/>
              <a:ext cx="23813" cy="2500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0 h 1"/>
                <a:gd name="T24" fmla="*/ 1 w 1"/>
                <a:gd name="T25" fmla="*/ 0 h 1"/>
                <a:gd name="T26" fmla="*/ 1 w 1"/>
                <a:gd name="T27" fmla="*/ 0 h 1"/>
                <a:gd name="T28" fmla="*/ 0 w 1"/>
                <a:gd name="T29" fmla="*/ 0 h 1"/>
                <a:gd name="T30" fmla="*/ 0 w 1"/>
                <a:gd name="T31" fmla="*/ 1 h 1"/>
                <a:gd name="T32" fmla="*/ 0 w 1"/>
                <a:gd name="T33" fmla="*/ 1 h 1"/>
                <a:gd name="T34" fmla="*/ 0 w 1"/>
                <a:gd name="T35" fmla="*/ 1 h 1"/>
                <a:gd name="T36" fmla="*/ 0 w 1"/>
                <a:gd name="T37" fmla="*/ 1 h 1"/>
                <a:gd name="T38" fmla="*/ 1 w 1"/>
                <a:gd name="T39" fmla="*/ 1 h 1"/>
                <a:gd name="T40" fmla="*/ 1 w 1"/>
                <a:gd name="T41" fmla="*/ 1 h 1"/>
                <a:gd name="T42" fmla="*/ 1 w 1"/>
                <a:gd name="T43" fmla="*/ 1 h 1"/>
                <a:gd name="T44" fmla="*/ 1 w 1"/>
                <a:gd name="T45" fmla="*/ 1 h 1"/>
                <a:gd name="T46" fmla="*/ 1 w 1"/>
                <a:gd name="T4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BB19B52-A506-DD47-BC08-741A98B2B4A9}"/>
                </a:ext>
              </a:extLst>
            </p:cNvPr>
            <p:cNvGrpSpPr/>
            <p:nvPr/>
          </p:nvGrpSpPr>
          <p:grpSpPr>
            <a:xfrm>
              <a:off x="3234873" y="2932860"/>
              <a:ext cx="1202536" cy="888203"/>
              <a:chOff x="3325549" y="1879980"/>
              <a:chExt cx="1202536" cy="888203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A8E23397-B208-FEC2-1FB0-2CCC503043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5549" y="1879980"/>
                <a:ext cx="1202536" cy="888203"/>
              </a:xfrm>
              <a:custGeom>
                <a:avLst/>
                <a:gdLst>
                  <a:gd name="T0" fmla="*/ 29 w 50"/>
                  <a:gd name="T1" fmla="*/ 4 h 37"/>
                  <a:gd name="T2" fmla="*/ 5 w 50"/>
                  <a:gd name="T3" fmla="*/ 11 h 37"/>
                  <a:gd name="T4" fmla="*/ 11 w 50"/>
                  <a:gd name="T5" fmla="*/ 34 h 37"/>
                  <a:gd name="T6" fmla="*/ 20 w 50"/>
                  <a:gd name="T7" fmla="*/ 37 h 37"/>
                  <a:gd name="T8" fmla="*/ 20 w 50"/>
                  <a:gd name="T9" fmla="*/ 37 h 37"/>
                  <a:gd name="T10" fmla="*/ 50 w 50"/>
                  <a:gd name="T11" fmla="*/ 37 h 37"/>
                  <a:gd name="T12" fmla="*/ 35 w 50"/>
                  <a:gd name="T13" fmla="*/ 11 h 37"/>
                  <a:gd name="T14" fmla="*/ 35 w 50"/>
                  <a:gd name="T15" fmla="*/ 11 h 37"/>
                  <a:gd name="T16" fmla="*/ 29 w 50"/>
                  <a:gd name="T17" fmla="*/ 4 h 37"/>
                  <a:gd name="T18" fmla="*/ 32 w 50"/>
                  <a:gd name="T19" fmla="*/ 26 h 37"/>
                  <a:gd name="T20" fmla="*/ 13 w 50"/>
                  <a:gd name="T21" fmla="*/ 32 h 37"/>
                  <a:gd name="T22" fmla="*/ 8 w 50"/>
                  <a:gd name="T23" fmla="*/ 12 h 37"/>
                  <a:gd name="T24" fmla="*/ 27 w 50"/>
                  <a:gd name="T25" fmla="*/ 7 h 37"/>
                  <a:gd name="T26" fmla="*/ 32 w 50"/>
                  <a:gd name="T27" fmla="*/ 2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37">
                    <a:moveTo>
                      <a:pt x="29" y="4"/>
                    </a:moveTo>
                    <a:cubicBezTo>
                      <a:pt x="20" y="0"/>
                      <a:pt x="10" y="2"/>
                      <a:pt x="5" y="11"/>
                    </a:cubicBezTo>
                    <a:cubicBezTo>
                      <a:pt x="0" y="19"/>
                      <a:pt x="3" y="29"/>
                      <a:pt x="11" y="34"/>
                    </a:cubicBezTo>
                    <a:cubicBezTo>
                      <a:pt x="14" y="36"/>
                      <a:pt x="17" y="37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4" y="8"/>
                      <a:pt x="31" y="6"/>
                      <a:pt x="29" y="4"/>
                    </a:cubicBezTo>
                    <a:close/>
                    <a:moveTo>
                      <a:pt x="32" y="26"/>
                    </a:moveTo>
                    <a:cubicBezTo>
                      <a:pt x="28" y="33"/>
                      <a:pt x="20" y="36"/>
                      <a:pt x="13" y="32"/>
                    </a:cubicBezTo>
                    <a:cubicBezTo>
                      <a:pt x="6" y="28"/>
                      <a:pt x="4" y="19"/>
                      <a:pt x="8" y="12"/>
                    </a:cubicBezTo>
                    <a:cubicBezTo>
                      <a:pt x="12" y="5"/>
                      <a:pt x="20" y="3"/>
                      <a:pt x="27" y="7"/>
                    </a:cubicBezTo>
                    <a:cubicBezTo>
                      <a:pt x="34" y="11"/>
                      <a:pt x="36" y="20"/>
                      <a:pt x="32" y="26"/>
                    </a:cubicBezTo>
                    <a:close/>
                  </a:path>
                </a:pathLst>
              </a:custGeom>
              <a:solidFill>
                <a:srgbClr val="17375E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文本框 17">
                <a:extLst>
                  <a:ext uri="{FF2B5EF4-FFF2-40B4-BE49-F238E27FC236}">
                    <a16:creationId xmlns:a16="http://schemas.microsoft.com/office/drawing/2014/main" id="{912AEDAD-2DF4-9513-7B11-AA10A332193F}"/>
                  </a:ext>
                </a:extLst>
              </p:cNvPr>
              <p:cNvSpPr txBox="1"/>
              <p:nvPr/>
            </p:nvSpPr>
            <p:spPr>
              <a:xfrm>
                <a:off x="3434997" y="2096852"/>
                <a:ext cx="744997" cy="463429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>
                <a:defPPr>
                  <a:defRPr lang="zh-CN"/>
                </a:defPPr>
                <a:lvl1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1pPr>
              </a:lstStyle>
              <a:p>
                <a:pPr algn="ctr"/>
                <a:r>
                  <a:rPr lang="zh-CN" altLang="en-US" dirty="0"/>
                  <a:t>开发</a:t>
                </a:r>
                <a:endParaRPr lang="en-US" altLang="zh-CN" dirty="0"/>
              </a:p>
              <a:p>
                <a:pPr algn="ctr"/>
                <a:r>
                  <a:rPr lang="zh-CN" altLang="en-US" dirty="0"/>
                  <a:t>效率高</a:t>
                </a: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1A57B70-1544-7D0F-A754-569B3F0FAB4A}"/>
                </a:ext>
              </a:extLst>
            </p:cNvPr>
            <p:cNvGrpSpPr/>
            <p:nvPr/>
          </p:nvGrpSpPr>
          <p:grpSpPr>
            <a:xfrm>
              <a:off x="4061214" y="3981434"/>
              <a:ext cx="817963" cy="1247771"/>
              <a:chOff x="4151890" y="2928554"/>
              <a:chExt cx="817963" cy="1247771"/>
            </a:xfrm>
          </p:grpSpPr>
          <p:sp>
            <p:nvSpPr>
              <p:cNvPr id="37" name="Freeform 5">
                <a:extLst>
                  <a:ext uri="{FF2B5EF4-FFF2-40B4-BE49-F238E27FC236}">
                    <a16:creationId xmlns:a16="http://schemas.microsoft.com/office/drawing/2014/main" id="{46F47DD3-EB05-8A7A-1892-1742B8D369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4151890" y="2928554"/>
                <a:ext cx="817963" cy="1247771"/>
              </a:xfrm>
              <a:custGeom>
                <a:avLst/>
                <a:gdLst>
                  <a:gd name="T0" fmla="*/ 34 w 34"/>
                  <a:gd name="T1" fmla="*/ 18 h 52"/>
                  <a:gd name="T2" fmla="*/ 17 w 34"/>
                  <a:gd name="T3" fmla="*/ 1 h 52"/>
                  <a:gd name="T4" fmla="*/ 0 w 34"/>
                  <a:gd name="T5" fmla="*/ 18 h 52"/>
                  <a:gd name="T6" fmla="*/ 2 w 34"/>
                  <a:gd name="T7" fmla="*/ 26 h 52"/>
                  <a:gd name="T8" fmla="*/ 2 w 34"/>
                  <a:gd name="T9" fmla="*/ 26 h 52"/>
                  <a:gd name="T10" fmla="*/ 17 w 34"/>
                  <a:gd name="T11" fmla="*/ 52 h 52"/>
                  <a:gd name="T12" fmla="*/ 32 w 34"/>
                  <a:gd name="T13" fmla="*/ 26 h 52"/>
                  <a:gd name="T14" fmla="*/ 32 w 34"/>
                  <a:gd name="T15" fmla="*/ 26 h 52"/>
                  <a:gd name="T16" fmla="*/ 34 w 34"/>
                  <a:gd name="T17" fmla="*/ 18 h 52"/>
                  <a:gd name="T18" fmla="*/ 17 w 34"/>
                  <a:gd name="T19" fmla="*/ 32 h 52"/>
                  <a:gd name="T20" fmla="*/ 3 w 34"/>
                  <a:gd name="T21" fmla="*/ 18 h 52"/>
                  <a:gd name="T22" fmla="*/ 17 w 34"/>
                  <a:gd name="T23" fmla="*/ 3 h 52"/>
                  <a:gd name="T24" fmla="*/ 31 w 34"/>
                  <a:gd name="T25" fmla="*/ 18 h 52"/>
                  <a:gd name="T26" fmla="*/ 17 w 34"/>
                  <a:gd name="T27" fmla="*/ 3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52">
                    <a:moveTo>
                      <a:pt x="34" y="18"/>
                    </a:moveTo>
                    <a:cubicBezTo>
                      <a:pt x="34" y="8"/>
                      <a:pt x="27" y="1"/>
                      <a:pt x="17" y="1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1"/>
                      <a:pt x="1" y="24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4"/>
                      <a:pt x="34" y="21"/>
                      <a:pt x="34" y="18"/>
                    </a:cubicBezTo>
                    <a:close/>
                    <a:moveTo>
                      <a:pt x="17" y="32"/>
                    </a:moveTo>
                    <a:cubicBezTo>
                      <a:pt x="9" y="32"/>
                      <a:pt x="3" y="26"/>
                      <a:pt x="3" y="18"/>
                    </a:cubicBezTo>
                    <a:cubicBezTo>
                      <a:pt x="3" y="10"/>
                      <a:pt x="9" y="3"/>
                      <a:pt x="17" y="3"/>
                    </a:cubicBezTo>
                    <a:cubicBezTo>
                      <a:pt x="25" y="3"/>
                      <a:pt x="31" y="10"/>
                      <a:pt x="31" y="18"/>
                    </a:cubicBezTo>
                    <a:cubicBezTo>
                      <a:pt x="31" y="26"/>
                      <a:pt x="25" y="32"/>
                      <a:pt x="17" y="32"/>
                    </a:cubicBezTo>
                    <a:close/>
                  </a:path>
                </a:pathLst>
              </a:custGeom>
              <a:solidFill>
                <a:srgbClr val="E74C2E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文本框 18">
                <a:extLst>
                  <a:ext uri="{FF2B5EF4-FFF2-40B4-BE49-F238E27FC236}">
                    <a16:creationId xmlns:a16="http://schemas.microsoft.com/office/drawing/2014/main" id="{86155F07-1D93-7DD0-13A8-8E86DE76F485}"/>
                  </a:ext>
                </a:extLst>
              </p:cNvPr>
              <p:cNvSpPr txBox="1"/>
              <p:nvPr/>
            </p:nvSpPr>
            <p:spPr>
              <a:xfrm>
                <a:off x="4246562" y="3500862"/>
                <a:ext cx="628619" cy="463429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0" cap="none" spc="0" normalizeH="0" baseline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</a:rPr>
                  <a:t>学习</a:t>
                </a:r>
                <a:endParaRPr kumimoji="0" lang="en-US" altLang="zh-CN" b="1" i="0" u="none" strike="noStrike" kern="0" cap="none" spc="0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0" cap="none" spc="0" normalizeH="0" baseline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</a:rPr>
                  <a:t>难度低</a:t>
                </a: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</a:rPr>
                  <a:t> </a:t>
                </a:r>
                <a:endPara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6" name="文本框 20">
              <a:extLst>
                <a:ext uri="{FF2B5EF4-FFF2-40B4-BE49-F238E27FC236}">
                  <a16:creationId xmlns:a16="http://schemas.microsoft.com/office/drawing/2014/main" id="{4830EAB7-BD1C-F4B3-F316-1BB61C0C790B}"/>
                </a:ext>
              </a:extLst>
            </p:cNvPr>
            <p:cNvSpPr txBox="1"/>
            <p:nvPr/>
          </p:nvSpPr>
          <p:spPr>
            <a:xfrm>
              <a:off x="4927398" y="4090314"/>
              <a:ext cx="570571" cy="46342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zh-CN"/>
              </a:defPPr>
              <a:lvl1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b="1" kern="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ctr"/>
              <a:r>
                <a:rPr lang="zh-CN" altLang="en-US" dirty="0"/>
                <a:t>扩展性</a:t>
              </a:r>
              <a:endParaRPr lang="en-US" altLang="zh-CN" dirty="0"/>
            </a:p>
            <a:p>
              <a:pPr algn="ctr"/>
              <a:r>
                <a:rPr lang="zh-CN" altLang="en-US" dirty="0"/>
                <a:t>好</a:t>
              </a: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851F5E76-7DFD-4C41-0DC4-252E15FC703A}"/>
                </a:ext>
              </a:extLst>
            </p:cNvPr>
            <p:cNvGrpSpPr/>
            <p:nvPr/>
          </p:nvGrpSpPr>
          <p:grpSpPr>
            <a:xfrm>
              <a:off x="4533851" y="2932860"/>
              <a:ext cx="1202536" cy="888203"/>
              <a:chOff x="4624527" y="1879980"/>
              <a:chExt cx="1202536" cy="888203"/>
            </a:xfrm>
          </p:grpSpPr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F3A42C91-F1D0-CDA0-1D60-307F9CBBE9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24527" y="1879980"/>
                <a:ext cx="1202536" cy="888203"/>
              </a:xfrm>
              <a:custGeom>
                <a:avLst/>
                <a:gdLst>
                  <a:gd name="T0" fmla="*/ 39 w 50"/>
                  <a:gd name="T1" fmla="*/ 35 h 37"/>
                  <a:gd name="T2" fmla="*/ 46 w 50"/>
                  <a:gd name="T3" fmla="*/ 11 h 37"/>
                  <a:gd name="T4" fmla="*/ 22 w 50"/>
                  <a:gd name="T5" fmla="*/ 5 h 37"/>
                  <a:gd name="T6" fmla="*/ 16 w 50"/>
                  <a:gd name="T7" fmla="*/ 11 h 37"/>
                  <a:gd name="T8" fmla="*/ 16 w 50"/>
                  <a:gd name="T9" fmla="*/ 11 h 37"/>
                  <a:gd name="T10" fmla="*/ 0 w 50"/>
                  <a:gd name="T11" fmla="*/ 37 h 37"/>
                  <a:gd name="T12" fmla="*/ 30 w 50"/>
                  <a:gd name="T13" fmla="*/ 37 h 37"/>
                  <a:gd name="T14" fmla="*/ 30 w 50"/>
                  <a:gd name="T15" fmla="*/ 37 h 37"/>
                  <a:gd name="T16" fmla="*/ 39 w 50"/>
                  <a:gd name="T17" fmla="*/ 35 h 37"/>
                  <a:gd name="T18" fmla="*/ 18 w 50"/>
                  <a:gd name="T19" fmla="*/ 27 h 37"/>
                  <a:gd name="T20" fmla="*/ 24 w 50"/>
                  <a:gd name="T21" fmla="*/ 7 h 37"/>
                  <a:gd name="T22" fmla="*/ 43 w 50"/>
                  <a:gd name="T23" fmla="*/ 13 h 37"/>
                  <a:gd name="T24" fmla="*/ 37 w 50"/>
                  <a:gd name="T25" fmla="*/ 32 h 37"/>
                  <a:gd name="T26" fmla="*/ 18 w 50"/>
                  <a:gd name="T27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37">
                    <a:moveTo>
                      <a:pt x="39" y="35"/>
                    </a:moveTo>
                    <a:cubicBezTo>
                      <a:pt x="47" y="30"/>
                      <a:pt x="50" y="20"/>
                      <a:pt x="46" y="11"/>
                    </a:cubicBezTo>
                    <a:cubicBezTo>
                      <a:pt x="41" y="3"/>
                      <a:pt x="30" y="0"/>
                      <a:pt x="22" y="5"/>
                    </a:cubicBezTo>
                    <a:cubicBezTo>
                      <a:pt x="19" y="6"/>
                      <a:pt x="17" y="8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3" y="37"/>
                      <a:pt x="36" y="36"/>
                      <a:pt x="39" y="35"/>
                    </a:cubicBezTo>
                    <a:close/>
                    <a:moveTo>
                      <a:pt x="18" y="27"/>
                    </a:moveTo>
                    <a:cubicBezTo>
                      <a:pt x="14" y="20"/>
                      <a:pt x="17" y="11"/>
                      <a:pt x="24" y="7"/>
                    </a:cubicBezTo>
                    <a:cubicBezTo>
                      <a:pt x="30" y="3"/>
                      <a:pt x="39" y="6"/>
                      <a:pt x="43" y="13"/>
                    </a:cubicBezTo>
                    <a:cubicBezTo>
                      <a:pt x="47" y="20"/>
                      <a:pt x="44" y="28"/>
                      <a:pt x="37" y="32"/>
                    </a:cubicBezTo>
                    <a:cubicBezTo>
                      <a:pt x="31" y="36"/>
                      <a:pt x="22" y="34"/>
                      <a:pt x="18" y="27"/>
                    </a:cubicBezTo>
                    <a:close/>
                  </a:path>
                </a:pathLst>
              </a:custGeom>
              <a:solidFill>
                <a:srgbClr val="17375E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文本框 21">
                <a:extLst>
                  <a:ext uri="{FF2B5EF4-FFF2-40B4-BE49-F238E27FC236}">
                    <a16:creationId xmlns:a16="http://schemas.microsoft.com/office/drawing/2014/main" id="{FACB80F1-8F54-A01D-BFA8-A3D55F01A831}"/>
                  </a:ext>
                </a:extLst>
              </p:cNvPr>
              <p:cNvSpPr txBox="1"/>
              <p:nvPr/>
            </p:nvSpPr>
            <p:spPr>
              <a:xfrm>
                <a:off x="5038352" y="2108577"/>
                <a:ext cx="682801" cy="463429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>
                <a:defPPr>
                  <a:defRPr lang="zh-CN"/>
                </a:defPPr>
                <a:lvl1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1pPr>
              </a:lstStyle>
              <a:p>
                <a:pPr algn="ctr"/>
                <a:r>
                  <a:rPr lang="zh-CN" altLang="en-US" dirty="0"/>
                  <a:t>移植性好</a:t>
                </a: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F1AAB3D-9848-E1AF-C1A7-51C1CD50F9C7}"/>
                </a:ext>
              </a:extLst>
            </p:cNvPr>
            <p:cNvGrpSpPr/>
            <p:nvPr/>
          </p:nvGrpSpPr>
          <p:grpSpPr>
            <a:xfrm>
              <a:off x="3234873" y="3868688"/>
              <a:ext cx="1202536" cy="888203"/>
              <a:chOff x="3325549" y="2815808"/>
              <a:chExt cx="1202536" cy="888203"/>
            </a:xfrm>
          </p:grpSpPr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716AC97A-F1A2-9E77-47C0-0D335C8B86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5549" y="2815808"/>
                <a:ext cx="1202536" cy="888203"/>
              </a:xfrm>
              <a:custGeom>
                <a:avLst/>
                <a:gdLst>
                  <a:gd name="T0" fmla="*/ 11 w 50"/>
                  <a:gd name="T1" fmla="*/ 2 h 37"/>
                  <a:gd name="T2" fmla="*/ 5 w 50"/>
                  <a:gd name="T3" fmla="*/ 25 h 37"/>
                  <a:gd name="T4" fmla="*/ 28 w 50"/>
                  <a:gd name="T5" fmla="*/ 32 h 37"/>
                  <a:gd name="T6" fmla="*/ 35 w 50"/>
                  <a:gd name="T7" fmla="*/ 26 h 37"/>
                  <a:gd name="T8" fmla="*/ 35 w 50"/>
                  <a:gd name="T9" fmla="*/ 26 h 37"/>
                  <a:gd name="T10" fmla="*/ 50 w 50"/>
                  <a:gd name="T11" fmla="*/ 0 h 37"/>
                  <a:gd name="T12" fmla="*/ 20 w 50"/>
                  <a:gd name="T13" fmla="*/ 0 h 37"/>
                  <a:gd name="T14" fmla="*/ 20 w 50"/>
                  <a:gd name="T15" fmla="*/ 0 h 37"/>
                  <a:gd name="T16" fmla="*/ 11 w 50"/>
                  <a:gd name="T17" fmla="*/ 2 h 37"/>
                  <a:gd name="T18" fmla="*/ 32 w 50"/>
                  <a:gd name="T19" fmla="*/ 10 h 37"/>
                  <a:gd name="T20" fmla="*/ 27 w 50"/>
                  <a:gd name="T21" fmla="*/ 29 h 37"/>
                  <a:gd name="T22" fmla="*/ 7 w 50"/>
                  <a:gd name="T23" fmla="*/ 24 h 37"/>
                  <a:gd name="T24" fmla="*/ 13 w 50"/>
                  <a:gd name="T25" fmla="*/ 4 h 37"/>
                  <a:gd name="T26" fmla="*/ 32 w 50"/>
                  <a:gd name="T27" fmla="*/ 1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37">
                    <a:moveTo>
                      <a:pt x="11" y="2"/>
                    </a:moveTo>
                    <a:cubicBezTo>
                      <a:pt x="3" y="6"/>
                      <a:pt x="0" y="17"/>
                      <a:pt x="5" y="25"/>
                    </a:cubicBezTo>
                    <a:cubicBezTo>
                      <a:pt x="9" y="34"/>
                      <a:pt x="20" y="37"/>
                      <a:pt x="28" y="32"/>
                    </a:cubicBezTo>
                    <a:cubicBezTo>
                      <a:pt x="31" y="30"/>
                      <a:pt x="33" y="28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7" y="0"/>
                      <a:pt x="14" y="0"/>
                      <a:pt x="11" y="2"/>
                    </a:cubicBezTo>
                    <a:close/>
                    <a:moveTo>
                      <a:pt x="32" y="10"/>
                    </a:moveTo>
                    <a:cubicBezTo>
                      <a:pt x="36" y="17"/>
                      <a:pt x="34" y="26"/>
                      <a:pt x="27" y="29"/>
                    </a:cubicBezTo>
                    <a:cubicBezTo>
                      <a:pt x="20" y="33"/>
                      <a:pt x="11" y="31"/>
                      <a:pt x="7" y="24"/>
                    </a:cubicBezTo>
                    <a:cubicBezTo>
                      <a:pt x="3" y="17"/>
                      <a:pt x="6" y="8"/>
                      <a:pt x="13" y="4"/>
                    </a:cubicBezTo>
                    <a:cubicBezTo>
                      <a:pt x="20" y="0"/>
                      <a:pt x="28" y="3"/>
                      <a:pt x="32" y="1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文本框 22">
                <a:extLst>
                  <a:ext uri="{FF2B5EF4-FFF2-40B4-BE49-F238E27FC236}">
                    <a16:creationId xmlns:a16="http://schemas.microsoft.com/office/drawing/2014/main" id="{04FEA56A-1E48-569E-0A88-831D7912A4D5}"/>
                  </a:ext>
                </a:extLst>
              </p:cNvPr>
              <p:cNvSpPr txBox="1"/>
              <p:nvPr/>
            </p:nvSpPr>
            <p:spPr>
              <a:xfrm>
                <a:off x="3493751" y="3001897"/>
                <a:ext cx="517599" cy="463429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>
                <a:defPPr>
                  <a:defRPr lang="zh-CN"/>
                </a:defPPr>
                <a:lvl1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1pPr>
              </a:lstStyle>
              <a:p>
                <a:pPr algn="ctr"/>
                <a:r>
                  <a:rPr lang="zh-CN" altLang="en-US" dirty="0"/>
                  <a:t>资源</a:t>
                </a:r>
                <a:endParaRPr lang="en-US" altLang="zh-CN" dirty="0"/>
              </a:p>
              <a:p>
                <a:pPr algn="ctr"/>
                <a:r>
                  <a:rPr lang="zh-CN" altLang="en-US" dirty="0"/>
                  <a:t>丰富</a:t>
                </a: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p:grp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4D7EE3A8-AF87-5A33-54CA-837F92282E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3851" y="3868688"/>
              <a:ext cx="1202536" cy="888203"/>
            </a:xfrm>
            <a:custGeom>
              <a:avLst/>
              <a:gdLst>
                <a:gd name="T0" fmla="*/ 22 w 50"/>
                <a:gd name="T1" fmla="*/ 32 h 37"/>
                <a:gd name="T2" fmla="*/ 45 w 50"/>
                <a:gd name="T3" fmla="*/ 26 h 37"/>
                <a:gd name="T4" fmla="*/ 39 w 50"/>
                <a:gd name="T5" fmla="*/ 2 h 37"/>
                <a:gd name="T6" fmla="*/ 30 w 50"/>
                <a:gd name="T7" fmla="*/ 0 h 37"/>
                <a:gd name="T8" fmla="*/ 30 w 50"/>
                <a:gd name="T9" fmla="*/ 0 h 37"/>
                <a:gd name="T10" fmla="*/ 0 w 50"/>
                <a:gd name="T11" fmla="*/ 0 h 37"/>
                <a:gd name="T12" fmla="*/ 15 w 50"/>
                <a:gd name="T13" fmla="*/ 26 h 37"/>
                <a:gd name="T14" fmla="*/ 15 w 50"/>
                <a:gd name="T15" fmla="*/ 26 h 37"/>
                <a:gd name="T16" fmla="*/ 22 w 50"/>
                <a:gd name="T17" fmla="*/ 32 h 37"/>
                <a:gd name="T18" fmla="*/ 18 w 50"/>
                <a:gd name="T19" fmla="*/ 10 h 37"/>
                <a:gd name="T20" fmla="*/ 37 w 50"/>
                <a:gd name="T21" fmla="*/ 5 h 37"/>
                <a:gd name="T22" fmla="*/ 43 w 50"/>
                <a:gd name="T23" fmla="*/ 25 h 37"/>
                <a:gd name="T24" fmla="*/ 23 w 50"/>
                <a:gd name="T25" fmla="*/ 30 h 37"/>
                <a:gd name="T26" fmla="*/ 18 w 50"/>
                <a:gd name="T27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37">
                  <a:moveTo>
                    <a:pt x="22" y="32"/>
                  </a:moveTo>
                  <a:cubicBezTo>
                    <a:pt x="30" y="37"/>
                    <a:pt x="40" y="34"/>
                    <a:pt x="45" y="26"/>
                  </a:cubicBezTo>
                  <a:cubicBezTo>
                    <a:pt x="50" y="18"/>
                    <a:pt x="47" y="7"/>
                    <a:pt x="39" y="2"/>
                  </a:cubicBezTo>
                  <a:cubicBezTo>
                    <a:pt x="36" y="1"/>
                    <a:pt x="33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7" y="28"/>
                    <a:pt x="19" y="31"/>
                    <a:pt x="22" y="32"/>
                  </a:cubicBezTo>
                  <a:close/>
                  <a:moveTo>
                    <a:pt x="18" y="10"/>
                  </a:moveTo>
                  <a:cubicBezTo>
                    <a:pt x="22" y="3"/>
                    <a:pt x="31" y="1"/>
                    <a:pt x="37" y="5"/>
                  </a:cubicBezTo>
                  <a:cubicBezTo>
                    <a:pt x="44" y="9"/>
                    <a:pt x="47" y="18"/>
                    <a:pt x="43" y="25"/>
                  </a:cubicBezTo>
                  <a:cubicBezTo>
                    <a:pt x="39" y="31"/>
                    <a:pt x="30" y="34"/>
                    <a:pt x="23" y="30"/>
                  </a:cubicBezTo>
                  <a:cubicBezTo>
                    <a:pt x="16" y="26"/>
                    <a:pt x="14" y="17"/>
                    <a:pt x="18" y="10"/>
                  </a:cubicBezTo>
                  <a:close/>
                </a:path>
              </a:pathLst>
            </a:custGeom>
            <a:solidFill>
              <a:srgbClr val="31859C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8434" name="Picture 2" descr="Installation and Functions of NumPy in Python - The Engineering Projects">
            <a:extLst>
              <a:ext uri="{FF2B5EF4-FFF2-40B4-BE49-F238E27FC236}">
                <a16:creationId xmlns:a16="http://schemas.microsoft.com/office/drawing/2014/main" id="{280F8B22-EECC-3B3F-37D3-1AF7A6C98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28" y="1901663"/>
            <a:ext cx="7294863" cy="313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X=x+1 – ProgrammerHumor.io">
            <a:extLst>
              <a:ext uri="{FF2B5EF4-FFF2-40B4-BE49-F238E27FC236}">
                <a16:creationId xmlns:a16="http://schemas.microsoft.com/office/drawing/2014/main" id="{224CFACB-67B4-8B65-BFD4-697304B80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930" y="3098363"/>
            <a:ext cx="3822972" cy="373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34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05EFB3-B3C4-3C2C-450D-43449E1A7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0AA4A0CE-15CE-EFA2-FC79-49A6BDB8158C}"/>
              </a:ext>
            </a:extLst>
          </p:cNvPr>
          <p:cNvGrpSpPr/>
          <p:nvPr/>
        </p:nvGrpSpPr>
        <p:grpSpPr>
          <a:xfrm>
            <a:off x="170320" y="203448"/>
            <a:ext cx="6511833" cy="504056"/>
            <a:chOff x="169526" y="203448"/>
            <a:chExt cx="6511833" cy="5040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94984A2-7B0C-CC55-4797-CFAE198D5F9F}"/>
                </a:ext>
              </a:extLst>
            </p:cNvPr>
            <p:cNvSpPr txBox="1"/>
            <p:nvPr/>
          </p:nvSpPr>
          <p:spPr>
            <a:xfrm>
              <a:off x="781172" y="245839"/>
              <a:ext cx="5900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语言的特性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2BE1E01C-EFE1-F1A2-5201-C39227660F98}"/>
                </a:ext>
              </a:extLst>
            </p:cNvPr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24D68CFD-BBEA-C02A-6D52-F94434E56CED}"/>
                  </a:ext>
                </a:extLst>
              </p:cNvPr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CB0D9486-85EB-A669-21A1-357456D41945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9546F06-9EA4-80EB-6739-5BBED8DEA3E4}"/>
                </a:ext>
              </a:extLst>
            </p:cNvPr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928461B-8710-FF9E-20E4-D48963370702}"/>
              </a:ext>
            </a:extLst>
          </p:cNvPr>
          <p:cNvGrpSpPr/>
          <p:nvPr/>
        </p:nvGrpSpPr>
        <p:grpSpPr>
          <a:xfrm>
            <a:off x="3982992" y="2126651"/>
            <a:ext cx="3643281" cy="3088268"/>
            <a:chOff x="3234873" y="2932860"/>
            <a:chExt cx="2501514" cy="2296345"/>
          </a:xfrm>
        </p:grpSpPr>
        <p:sp>
          <p:nvSpPr>
            <p:cNvPr id="12" name="Freeform 49">
              <a:extLst>
                <a:ext uri="{FF2B5EF4-FFF2-40B4-BE49-F238E27FC236}">
                  <a16:creationId xmlns:a16="http://schemas.microsoft.com/office/drawing/2014/main" id="{AB6EFBDF-2EE2-EEB4-9E77-DBC3AEEF7C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8768" y="3509119"/>
              <a:ext cx="23813" cy="23813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1 h 1"/>
                <a:gd name="T12" fmla="*/ 1 w 1"/>
                <a:gd name="T13" fmla="*/ 1 h 1"/>
                <a:gd name="T14" fmla="*/ 1 w 1"/>
                <a:gd name="T15" fmla="*/ 1 h 1"/>
                <a:gd name="T16" fmla="*/ 1 w 1"/>
                <a:gd name="T17" fmla="*/ 1 h 1"/>
                <a:gd name="T18" fmla="*/ 1 w 1"/>
                <a:gd name="T19" fmla="*/ 1 h 1"/>
                <a:gd name="T20" fmla="*/ 1 w 1"/>
                <a:gd name="T21" fmla="*/ 1 h 1"/>
                <a:gd name="T22" fmla="*/ 1 w 1"/>
                <a:gd name="T23" fmla="*/ 1 h 1"/>
                <a:gd name="T24" fmla="*/ 1 w 1"/>
                <a:gd name="T25" fmla="*/ 1 h 1"/>
                <a:gd name="T26" fmla="*/ 1 w 1"/>
                <a:gd name="T27" fmla="*/ 1 h 1"/>
                <a:gd name="T28" fmla="*/ 1 w 1"/>
                <a:gd name="T29" fmla="*/ 1 h 1"/>
                <a:gd name="T30" fmla="*/ 1 w 1"/>
                <a:gd name="T31" fmla="*/ 1 h 1"/>
                <a:gd name="T32" fmla="*/ 0 w 1"/>
                <a:gd name="T33" fmla="*/ 1 h 1"/>
                <a:gd name="T34" fmla="*/ 0 w 1"/>
                <a:gd name="T35" fmla="*/ 1 h 1"/>
                <a:gd name="T36" fmla="*/ 0 w 1"/>
                <a:gd name="T37" fmla="*/ 1 h 1"/>
                <a:gd name="T38" fmla="*/ 0 w 1"/>
                <a:gd name="T39" fmla="*/ 1 h 1"/>
                <a:gd name="T40" fmla="*/ 0 w 1"/>
                <a:gd name="T41" fmla="*/ 1 h 1"/>
                <a:gd name="T42" fmla="*/ 0 w 1"/>
                <a:gd name="T43" fmla="*/ 0 h 1"/>
                <a:gd name="T44" fmla="*/ 0 w 1"/>
                <a:gd name="T45" fmla="*/ 0 h 1"/>
                <a:gd name="T46" fmla="*/ 1 w 1"/>
                <a:gd name="T47" fmla="*/ 0 h 1"/>
                <a:gd name="T48" fmla="*/ 1 w 1"/>
                <a:gd name="T49" fmla="*/ 0 h 1"/>
                <a:gd name="T50" fmla="*/ 1 w 1"/>
                <a:gd name="T51" fmla="*/ 0 h 1"/>
                <a:gd name="T52" fmla="*/ 1 w 1"/>
                <a:gd name="T53" fmla="*/ 0 h 1"/>
                <a:gd name="T54" fmla="*/ 1 w 1"/>
                <a:gd name="T55" fmla="*/ 1 h 1"/>
                <a:gd name="T56" fmla="*/ 0 w 1"/>
                <a:gd name="T57" fmla="*/ 1 h 1"/>
                <a:gd name="T58" fmla="*/ 1 w 1"/>
                <a:gd name="T59" fmla="*/ 1 h 1"/>
                <a:gd name="T60" fmla="*/ 1 w 1"/>
                <a:gd name="T61" fmla="*/ 0 h 1"/>
                <a:gd name="T62" fmla="*/ 1 w 1"/>
                <a:gd name="T63" fmla="*/ 0 h 1"/>
                <a:gd name="T64" fmla="*/ 0 w 1"/>
                <a:gd name="T65" fmla="*/ 0 h 1"/>
                <a:gd name="T66" fmla="*/ 0 w 1"/>
                <a:gd name="T67" fmla="*/ 1 h 1"/>
                <a:gd name="T68" fmla="*/ 1 w 1"/>
                <a:gd name="T6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1"/>
                  </a:lnTo>
                  <a:close/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Rectangle 50">
              <a:extLst>
                <a:ext uri="{FF2B5EF4-FFF2-40B4-BE49-F238E27FC236}">
                  <a16:creationId xmlns:a16="http://schemas.microsoft.com/office/drawing/2014/main" id="{54E24DFE-E313-B538-EE01-8986B0E77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581" y="3509119"/>
              <a:ext cx="1191" cy="23813"/>
            </a:xfrm>
            <a:prstGeom prst="rect">
              <a:avLst/>
            </a:pr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EC8C69B2-0717-5CB6-39EC-84CACAB2D1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6393" y="3509119"/>
              <a:ext cx="0" cy="23813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0 h 1"/>
                <a:gd name="T4" fmla="*/ 0 h 1"/>
                <a:gd name="T5" fmla="*/ 0 h 1"/>
                <a:gd name="T6" fmla="*/ 0 h 1"/>
                <a:gd name="T7" fmla="*/ 0 h 1"/>
                <a:gd name="T8" fmla="*/ 0 h 1"/>
                <a:gd name="T9" fmla="*/ 1 h 1"/>
                <a:gd name="T10" fmla="*/ 0 h 1"/>
                <a:gd name="T11" fmla="*/ 0 h 1"/>
                <a:gd name="T1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52">
              <a:extLst>
                <a:ext uri="{FF2B5EF4-FFF2-40B4-BE49-F238E27FC236}">
                  <a16:creationId xmlns:a16="http://schemas.microsoft.com/office/drawing/2014/main" id="{0EA75C3C-8420-C493-8B8D-D7B4E1E07B5E}"/>
                </a:ext>
              </a:extLst>
            </p:cNvPr>
            <p:cNvSpPr/>
            <p:nvPr/>
          </p:nvSpPr>
          <p:spPr bwMode="auto">
            <a:xfrm>
              <a:off x="3956393" y="3509119"/>
              <a:ext cx="0" cy="23813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1 h 1"/>
                <a:gd name="T4" fmla="*/ 1 h 1"/>
                <a:gd name="T5" fmla="*/ 0 h 1"/>
                <a:gd name="T6" fmla="*/ 0 h 1"/>
                <a:gd name="T7" fmla="*/ 0 h 1"/>
                <a:gd name="T8" fmla="*/ 0 h 1"/>
                <a:gd name="T9" fmla="*/ 0 h 1"/>
                <a:gd name="T10" fmla="*/ 0 h 1"/>
                <a:gd name="T11" fmla="*/ 0 h 1"/>
                <a:gd name="T12" fmla="*/ 0 h 1"/>
                <a:gd name="T13" fmla="*/ 0 h 1"/>
                <a:gd name="T14" fmla="*/ 0 h 1"/>
                <a:gd name="T15" fmla="*/ 1 h 1"/>
                <a:gd name="T16" fmla="*/ 1 h 1"/>
                <a:gd name="T17" fmla="*/ 1 h 1"/>
                <a:gd name="T18" fmla="*/ 1 h 1"/>
                <a:gd name="T19" fmla="*/ 1 h 1"/>
                <a:gd name="T20" fmla="*/ 1 h 1"/>
                <a:gd name="T21" fmla="*/ 1 h 1"/>
                <a:gd name="T22" fmla="*/ 1 h 1"/>
                <a:gd name="T2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72">
              <a:extLst>
                <a:ext uri="{FF2B5EF4-FFF2-40B4-BE49-F238E27FC236}">
                  <a16:creationId xmlns:a16="http://schemas.microsoft.com/office/drawing/2014/main" id="{47293D90-4787-4239-9047-DF7AF62E822D}"/>
                </a:ext>
              </a:extLst>
            </p:cNvPr>
            <p:cNvSpPr/>
            <p:nvPr/>
          </p:nvSpPr>
          <p:spPr bwMode="auto">
            <a:xfrm>
              <a:off x="3908768" y="3436492"/>
              <a:ext cx="23813" cy="2500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1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0 w 1"/>
                <a:gd name="T21" fmla="*/ 1 h 1"/>
                <a:gd name="T22" fmla="*/ 0 w 1"/>
                <a:gd name="T23" fmla="*/ 1 h 1"/>
                <a:gd name="T24" fmla="*/ 0 w 1"/>
                <a:gd name="T25" fmla="*/ 1 h 1"/>
                <a:gd name="T26" fmla="*/ 0 w 1"/>
                <a:gd name="T27" fmla="*/ 0 h 1"/>
                <a:gd name="T28" fmla="*/ 0 w 1"/>
                <a:gd name="T29" fmla="*/ 0 h 1"/>
                <a:gd name="T30" fmla="*/ 0 w 1"/>
                <a:gd name="T31" fmla="*/ 0 h 1"/>
                <a:gd name="T32" fmla="*/ 0 w 1"/>
                <a:gd name="T33" fmla="*/ 0 h 1"/>
                <a:gd name="T34" fmla="*/ 0 w 1"/>
                <a:gd name="T35" fmla="*/ 1 h 1"/>
                <a:gd name="T36" fmla="*/ 0 w 1"/>
                <a:gd name="T37" fmla="*/ 1 h 1"/>
                <a:gd name="T38" fmla="*/ 0 w 1"/>
                <a:gd name="T39" fmla="*/ 1 h 1"/>
                <a:gd name="T40" fmla="*/ 0 w 1"/>
                <a:gd name="T41" fmla="*/ 1 h 1"/>
                <a:gd name="T42" fmla="*/ 0 w 1"/>
                <a:gd name="T43" fmla="*/ 1 h 1"/>
                <a:gd name="T44" fmla="*/ 0 w 1"/>
                <a:gd name="T45" fmla="*/ 1 h 1"/>
                <a:gd name="T46" fmla="*/ 0 w 1"/>
                <a:gd name="T47" fmla="*/ 1 h 1"/>
                <a:gd name="T48" fmla="*/ 0 w 1"/>
                <a:gd name="T49" fmla="*/ 0 h 1"/>
                <a:gd name="T50" fmla="*/ 0 w 1"/>
                <a:gd name="T51" fmla="*/ 0 h 1"/>
                <a:gd name="T52" fmla="*/ 0 w 1"/>
                <a:gd name="T53" fmla="*/ 1 h 1"/>
                <a:gd name="T54" fmla="*/ 0 w 1"/>
                <a:gd name="T55" fmla="*/ 0 h 1"/>
                <a:gd name="T56" fmla="*/ 0 w 1"/>
                <a:gd name="T57" fmla="*/ 0 h 1"/>
                <a:gd name="T58" fmla="*/ 0 w 1"/>
                <a:gd name="T59" fmla="*/ 0 h 1"/>
                <a:gd name="T60" fmla="*/ 0 w 1"/>
                <a:gd name="T61" fmla="*/ 1 h 1"/>
                <a:gd name="T62" fmla="*/ 0 w 1"/>
                <a:gd name="T63" fmla="*/ 0 h 1"/>
                <a:gd name="T64" fmla="*/ 1 w 1"/>
                <a:gd name="T65" fmla="*/ 0 h 1"/>
                <a:gd name="T66" fmla="*/ 1 w 1"/>
                <a:gd name="T67" fmla="*/ 0 h 1"/>
                <a:gd name="T68" fmla="*/ 1 w 1"/>
                <a:gd name="T69" fmla="*/ 0 h 1"/>
                <a:gd name="T70" fmla="*/ 1 w 1"/>
                <a:gd name="T71" fmla="*/ 1 h 1"/>
                <a:gd name="T72" fmla="*/ 1 w 1"/>
                <a:gd name="T73" fmla="*/ 1 h 1"/>
                <a:gd name="T74" fmla="*/ 1 w 1"/>
                <a:gd name="T7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73">
              <a:extLst>
                <a:ext uri="{FF2B5EF4-FFF2-40B4-BE49-F238E27FC236}">
                  <a16:creationId xmlns:a16="http://schemas.microsoft.com/office/drawing/2014/main" id="{9706E90E-92D5-95C8-E2BE-8DD01F8291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2580" y="3436492"/>
              <a:ext cx="23813" cy="25003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1 h 1"/>
                <a:gd name="T12" fmla="*/ 1 w 1"/>
                <a:gd name="T13" fmla="*/ 1 h 1"/>
                <a:gd name="T14" fmla="*/ 1 w 1"/>
                <a:gd name="T15" fmla="*/ 1 h 1"/>
                <a:gd name="T16" fmla="*/ 1 w 1"/>
                <a:gd name="T17" fmla="*/ 1 h 1"/>
                <a:gd name="T18" fmla="*/ 1 w 1"/>
                <a:gd name="T19" fmla="*/ 1 h 1"/>
                <a:gd name="T20" fmla="*/ 1 w 1"/>
                <a:gd name="T21" fmla="*/ 1 h 1"/>
                <a:gd name="T22" fmla="*/ 1 w 1"/>
                <a:gd name="T23" fmla="*/ 1 h 1"/>
                <a:gd name="T24" fmla="*/ 1 w 1"/>
                <a:gd name="T25" fmla="*/ 1 h 1"/>
                <a:gd name="T26" fmla="*/ 1 w 1"/>
                <a:gd name="T27" fmla="*/ 1 h 1"/>
                <a:gd name="T28" fmla="*/ 1 w 1"/>
                <a:gd name="T29" fmla="*/ 1 h 1"/>
                <a:gd name="T30" fmla="*/ 1 w 1"/>
                <a:gd name="T31" fmla="*/ 1 h 1"/>
                <a:gd name="T32" fmla="*/ 0 w 1"/>
                <a:gd name="T33" fmla="*/ 1 h 1"/>
                <a:gd name="T34" fmla="*/ 0 w 1"/>
                <a:gd name="T35" fmla="*/ 1 h 1"/>
                <a:gd name="T36" fmla="*/ 0 w 1"/>
                <a:gd name="T37" fmla="*/ 1 h 1"/>
                <a:gd name="T38" fmla="*/ 0 w 1"/>
                <a:gd name="T39" fmla="*/ 1 h 1"/>
                <a:gd name="T40" fmla="*/ 0 w 1"/>
                <a:gd name="T41" fmla="*/ 1 h 1"/>
                <a:gd name="T42" fmla="*/ 0 w 1"/>
                <a:gd name="T43" fmla="*/ 0 h 1"/>
                <a:gd name="T44" fmla="*/ 0 w 1"/>
                <a:gd name="T45" fmla="*/ 0 h 1"/>
                <a:gd name="T46" fmla="*/ 1 w 1"/>
                <a:gd name="T47" fmla="*/ 0 h 1"/>
                <a:gd name="T48" fmla="*/ 1 w 1"/>
                <a:gd name="T49" fmla="*/ 0 h 1"/>
                <a:gd name="T50" fmla="*/ 1 w 1"/>
                <a:gd name="T51" fmla="*/ 0 h 1"/>
                <a:gd name="T52" fmla="*/ 1 w 1"/>
                <a:gd name="T53" fmla="*/ 1 h 1"/>
                <a:gd name="T54" fmla="*/ 1 w 1"/>
                <a:gd name="T55" fmla="*/ 1 h 1"/>
                <a:gd name="T56" fmla="*/ 0 w 1"/>
                <a:gd name="T57" fmla="*/ 1 h 1"/>
                <a:gd name="T58" fmla="*/ 1 w 1"/>
                <a:gd name="T59" fmla="*/ 1 h 1"/>
                <a:gd name="T60" fmla="*/ 1 w 1"/>
                <a:gd name="T61" fmla="*/ 0 h 1"/>
                <a:gd name="T62" fmla="*/ 1 w 1"/>
                <a:gd name="T63" fmla="*/ 0 h 1"/>
                <a:gd name="T64" fmla="*/ 0 w 1"/>
                <a:gd name="T65" fmla="*/ 0 h 1"/>
                <a:gd name="T66" fmla="*/ 0 w 1"/>
                <a:gd name="T67" fmla="*/ 1 h 1"/>
                <a:gd name="T68" fmla="*/ 1 w 1"/>
                <a:gd name="T6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1"/>
                  </a:lnTo>
                  <a:close/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74">
              <a:extLst>
                <a:ext uri="{FF2B5EF4-FFF2-40B4-BE49-F238E27FC236}">
                  <a16:creationId xmlns:a16="http://schemas.microsoft.com/office/drawing/2014/main" id="{FD426118-5BBE-FB15-3647-27919B580E8D}"/>
                </a:ext>
              </a:extLst>
            </p:cNvPr>
            <p:cNvSpPr/>
            <p:nvPr/>
          </p:nvSpPr>
          <p:spPr bwMode="auto">
            <a:xfrm>
              <a:off x="3956393" y="3436492"/>
              <a:ext cx="23813" cy="25003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0 h 1"/>
                <a:gd name="T24" fmla="*/ 0 w 1"/>
                <a:gd name="T25" fmla="*/ 0 h 1"/>
                <a:gd name="T26" fmla="*/ 0 w 1"/>
                <a:gd name="T27" fmla="*/ 0 h 1"/>
                <a:gd name="T28" fmla="*/ 0 w 1"/>
                <a:gd name="T29" fmla="*/ 0 h 1"/>
                <a:gd name="T30" fmla="*/ 0 w 1"/>
                <a:gd name="T31" fmla="*/ 1 h 1"/>
                <a:gd name="T32" fmla="*/ 0 w 1"/>
                <a:gd name="T33" fmla="*/ 1 h 1"/>
                <a:gd name="T34" fmla="*/ 0 w 1"/>
                <a:gd name="T35" fmla="*/ 1 h 1"/>
                <a:gd name="T36" fmla="*/ 0 w 1"/>
                <a:gd name="T37" fmla="*/ 1 h 1"/>
                <a:gd name="T38" fmla="*/ 0 w 1"/>
                <a:gd name="T39" fmla="*/ 1 h 1"/>
                <a:gd name="T40" fmla="*/ 0 w 1"/>
                <a:gd name="T41" fmla="*/ 1 h 1"/>
                <a:gd name="T42" fmla="*/ 1 w 1"/>
                <a:gd name="T43" fmla="*/ 1 h 1"/>
                <a:gd name="T44" fmla="*/ 1 w 1"/>
                <a:gd name="T45" fmla="*/ 1 h 1"/>
                <a:gd name="T46" fmla="*/ 0 w 1"/>
                <a:gd name="T4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86">
              <a:extLst>
                <a:ext uri="{FF2B5EF4-FFF2-40B4-BE49-F238E27FC236}">
                  <a16:creationId xmlns:a16="http://schemas.microsoft.com/office/drawing/2014/main" id="{E1A0F83A-D730-8CCA-C606-7571478C15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223" y="3149551"/>
              <a:ext cx="23813" cy="2381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0 h 1"/>
                <a:gd name="T24" fmla="*/ 1 w 1"/>
                <a:gd name="T25" fmla="*/ 0 h 1"/>
                <a:gd name="T26" fmla="*/ 1 w 1"/>
                <a:gd name="T27" fmla="*/ 0 h 1"/>
                <a:gd name="T28" fmla="*/ 1 w 1"/>
                <a:gd name="T29" fmla="*/ 0 h 1"/>
                <a:gd name="T30" fmla="*/ 1 w 1"/>
                <a:gd name="T31" fmla="*/ 0 h 1"/>
                <a:gd name="T32" fmla="*/ 1 w 1"/>
                <a:gd name="T33" fmla="*/ 1 h 1"/>
                <a:gd name="T34" fmla="*/ 1 w 1"/>
                <a:gd name="T35" fmla="*/ 0 h 1"/>
                <a:gd name="T36" fmla="*/ 1 w 1"/>
                <a:gd name="T37" fmla="*/ 0 h 1"/>
                <a:gd name="T38" fmla="*/ 1 w 1"/>
                <a:gd name="T39" fmla="*/ 0 h 1"/>
                <a:gd name="T40" fmla="*/ 1 w 1"/>
                <a:gd name="T41" fmla="*/ 0 h 1"/>
                <a:gd name="T42" fmla="*/ 0 w 1"/>
                <a:gd name="T43" fmla="*/ 0 h 1"/>
                <a:gd name="T44" fmla="*/ 0 w 1"/>
                <a:gd name="T45" fmla="*/ 0 h 1"/>
                <a:gd name="T46" fmla="*/ 0 w 1"/>
                <a:gd name="T47" fmla="*/ 0 h 1"/>
                <a:gd name="T48" fmla="*/ 0 w 1"/>
                <a:gd name="T49" fmla="*/ 0 h 1"/>
                <a:gd name="T50" fmla="*/ 0 w 1"/>
                <a:gd name="T51" fmla="*/ 0 h 1"/>
                <a:gd name="T52" fmla="*/ 0 w 1"/>
                <a:gd name="T53" fmla="*/ 0 h 1"/>
                <a:gd name="T54" fmla="*/ 0 w 1"/>
                <a:gd name="T55" fmla="*/ 0 h 1"/>
                <a:gd name="T56" fmla="*/ 0 w 1"/>
                <a:gd name="T57" fmla="*/ 0 h 1"/>
                <a:gd name="T58" fmla="*/ 0 w 1"/>
                <a:gd name="T59" fmla="*/ 0 h 1"/>
                <a:gd name="T60" fmla="*/ 1 w 1"/>
                <a:gd name="T61" fmla="*/ 0 h 1"/>
                <a:gd name="T62" fmla="*/ 1 w 1"/>
                <a:gd name="T63" fmla="*/ 0 h 1"/>
                <a:gd name="T64" fmla="*/ 1 w 1"/>
                <a:gd name="T65" fmla="*/ 0 h 1"/>
                <a:gd name="T66" fmla="*/ 1 w 1"/>
                <a:gd name="T6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89">
              <a:extLst>
                <a:ext uri="{FF2B5EF4-FFF2-40B4-BE49-F238E27FC236}">
                  <a16:creationId xmlns:a16="http://schemas.microsoft.com/office/drawing/2014/main" id="{C72D7C73-F7AD-D5AC-9ED1-24303AEC6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1474" y="3149551"/>
              <a:ext cx="0" cy="23813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0 h 1"/>
                <a:gd name="T4" fmla="*/ 0 h 1"/>
                <a:gd name="T5" fmla="*/ 0 h 1"/>
                <a:gd name="T6" fmla="*/ 0 h 1"/>
                <a:gd name="T7" fmla="*/ 1 h 1"/>
                <a:gd name="T8" fmla="*/ 1 h 1"/>
                <a:gd name="T9" fmla="*/ 0 h 1"/>
                <a:gd name="T10" fmla="*/ 0 h 1"/>
                <a:gd name="T11" fmla="*/ 0 h 1"/>
                <a:gd name="T12" fmla="*/ 0 h 1"/>
                <a:gd name="T13" fmla="*/ 0 h 1"/>
                <a:gd name="T14" fmla="*/ 0 h 1"/>
                <a:gd name="T15" fmla="*/ 0 h 1"/>
                <a:gd name="T16" fmla="*/ 0 h 1"/>
                <a:gd name="T17" fmla="*/ 0 h 1"/>
                <a:gd name="T18" fmla="*/ 0 h 1"/>
                <a:gd name="T19" fmla="*/ 0 h 1"/>
                <a:gd name="T20" fmla="*/ 0 h 1"/>
                <a:gd name="T21" fmla="*/ 0 h 1"/>
                <a:gd name="T22" fmla="*/ 0 h 1"/>
                <a:gd name="T23" fmla="*/ 0 h 1"/>
                <a:gd name="T24" fmla="*/ 0 h 1"/>
                <a:gd name="T25" fmla="*/ 0 h 1"/>
                <a:gd name="T26" fmla="*/ 0 h 1"/>
                <a:gd name="T27" fmla="*/ 0 h 1"/>
                <a:gd name="T28" fmla="*/ 0 h 1"/>
                <a:gd name="T29" fmla="*/ 0 h 1"/>
                <a:gd name="T30" fmla="*/ 0 h 1"/>
                <a:gd name="T31" fmla="*/ 0 h 1"/>
                <a:gd name="T32" fmla="*/ 0 h 1"/>
                <a:gd name="T33" fmla="*/ 0 h 1"/>
                <a:gd name="T3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405">
              <a:extLst>
                <a:ext uri="{FF2B5EF4-FFF2-40B4-BE49-F238E27FC236}">
                  <a16:creationId xmlns:a16="http://schemas.microsoft.com/office/drawing/2014/main" id="{D13CD055-D20F-CEDB-1FF8-CFA0E87B4CE7}"/>
                </a:ext>
              </a:extLst>
            </p:cNvPr>
            <p:cNvSpPr/>
            <p:nvPr/>
          </p:nvSpPr>
          <p:spPr bwMode="auto">
            <a:xfrm>
              <a:off x="3932580" y="4348508"/>
              <a:ext cx="23813" cy="2500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0 h 1"/>
                <a:gd name="T24" fmla="*/ 1 w 1"/>
                <a:gd name="T25" fmla="*/ 0 h 1"/>
                <a:gd name="T26" fmla="*/ 1 w 1"/>
                <a:gd name="T27" fmla="*/ 0 h 1"/>
                <a:gd name="T28" fmla="*/ 0 w 1"/>
                <a:gd name="T29" fmla="*/ 0 h 1"/>
                <a:gd name="T30" fmla="*/ 0 w 1"/>
                <a:gd name="T31" fmla="*/ 1 h 1"/>
                <a:gd name="T32" fmla="*/ 0 w 1"/>
                <a:gd name="T33" fmla="*/ 1 h 1"/>
                <a:gd name="T34" fmla="*/ 0 w 1"/>
                <a:gd name="T35" fmla="*/ 1 h 1"/>
                <a:gd name="T36" fmla="*/ 0 w 1"/>
                <a:gd name="T37" fmla="*/ 1 h 1"/>
                <a:gd name="T38" fmla="*/ 1 w 1"/>
                <a:gd name="T39" fmla="*/ 1 h 1"/>
                <a:gd name="T40" fmla="*/ 1 w 1"/>
                <a:gd name="T41" fmla="*/ 1 h 1"/>
                <a:gd name="T42" fmla="*/ 1 w 1"/>
                <a:gd name="T43" fmla="*/ 1 h 1"/>
                <a:gd name="T44" fmla="*/ 1 w 1"/>
                <a:gd name="T45" fmla="*/ 1 h 1"/>
                <a:gd name="T46" fmla="*/ 1 w 1"/>
                <a:gd name="T4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7DC1454-7B28-0A28-A67E-881B51BB7638}"/>
                </a:ext>
              </a:extLst>
            </p:cNvPr>
            <p:cNvGrpSpPr/>
            <p:nvPr/>
          </p:nvGrpSpPr>
          <p:grpSpPr>
            <a:xfrm>
              <a:off x="3234873" y="2932860"/>
              <a:ext cx="1202536" cy="888203"/>
              <a:chOff x="3325549" y="1879980"/>
              <a:chExt cx="1202536" cy="888203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3D5A3B45-A6FA-FBEF-9A9D-7AA44D73B9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5549" y="1879980"/>
                <a:ext cx="1202536" cy="888203"/>
              </a:xfrm>
              <a:custGeom>
                <a:avLst/>
                <a:gdLst>
                  <a:gd name="T0" fmla="*/ 29 w 50"/>
                  <a:gd name="T1" fmla="*/ 4 h 37"/>
                  <a:gd name="T2" fmla="*/ 5 w 50"/>
                  <a:gd name="T3" fmla="*/ 11 h 37"/>
                  <a:gd name="T4" fmla="*/ 11 w 50"/>
                  <a:gd name="T5" fmla="*/ 34 h 37"/>
                  <a:gd name="T6" fmla="*/ 20 w 50"/>
                  <a:gd name="T7" fmla="*/ 37 h 37"/>
                  <a:gd name="T8" fmla="*/ 20 w 50"/>
                  <a:gd name="T9" fmla="*/ 37 h 37"/>
                  <a:gd name="T10" fmla="*/ 50 w 50"/>
                  <a:gd name="T11" fmla="*/ 37 h 37"/>
                  <a:gd name="T12" fmla="*/ 35 w 50"/>
                  <a:gd name="T13" fmla="*/ 11 h 37"/>
                  <a:gd name="T14" fmla="*/ 35 w 50"/>
                  <a:gd name="T15" fmla="*/ 11 h 37"/>
                  <a:gd name="T16" fmla="*/ 29 w 50"/>
                  <a:gd name="T17" fmla="*/ 4 h 37"/>
                  <a:gd name="T18" fmla="*/ 32 w 50"/>
                  <a:gd name="T19" fmla="*/ 26 h 37"/>
                  <a:gd name="T20" fmla="*/ 13 w 50"/>
                  <a:gd name="T21" fmla="*/ 32 h 37"/>
                  <a:gd name="T22" fmla="*/ 8 w 50"/>
                  <a:gd name="T23" fmla="*/ 12 h 37"/>
                  <a:gd name="T24" fmla="*/ 27 w 50"/>
                  <a:gd name="T25" fmla="*/ 7 h 37"/>
                  <a:gd name="T26" fmla="*/ 32 w 50"/>
                  <a:gd name="T27" fmla="*/ 2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37">
                    <a:moveTo>
                      <a:pt x="29" y="4"/>
                    </a:moveTo>
                    <a:cubicBezTo>
                      <a:pt x="20" y="0"/>
                      <a:pt x="10" y="2"/>
                      <a:pt x="5" y="11"/>
                    </a:cubicBezTo>
                    <a:cubicBezTo>
                      <a:pt x="0" y="19"/>
                      <a:pt x="3" y="29"/>
                      <a:pt x="11" y="34"/>
                    </a:cubicBezTo>
                    <a:cubicBezTo>
                      <a:pt x="14" y="36"/>
                      <a:pt x="17" y="37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4" y="8"/>
                      <a:pt x="31" y="6"/>
                      <a:pt x="29" y="4"/>
                    </a:cubicBezTo>
                    <a:close/>
                    <a:moveTo>
                      <a:pt x="32" y="26"/>
                    </a:moveTo>
                    <a:cubicBezTo>
                      <a:pt x="28" y="33"/>
                      <a:pt x="20" y="36"/>
                      <a:pt x="13" y="32"/>
                    </a:cubicBezTo>
                    <a:cubicBezTo>
                      <a:pt x="6" y="28"/>
                      <a:pt x="4" y="19"/>
                      <a:pt x="8" y="12"/>
                    </a:cubicBezTo>
                    <a:cubicBezTo>
                      <a:pt x="12" y="5"/>
                      <a:pt x="20" y="3"/>
                      <a:pt x="27" y="7"/>
                    </a:cubicBezTo>
                    <a:cubicBezTo>
                      <a:pt x="34" y="11"/>
                      <a:pt x="36" y="20"/>
                      <a:pt x="32" y="26"/>
                    </a:cubicBezTo>
                    <a:close/>
                  </a:path>
                </a:pathLst>
              </a:custGeom>
              <a:solidFill>
                <a:srgbClr val="17375E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文本框 17">
                <a:extLst>
                  <a:ext uri="{FF2B5EF4-FFF2-40B4-BE49-F238E27FC236}">
                    <a16:creationId xmlns:a16="http://schemas.microsoft.com/office/drawing/2014/main" id="{885113CA-9FCA-36A9-0C89-18D5051A6B52}"/>
                  </a:ext>
                </a:extLst>
              </p:cNvPr>
              <p:cNvSpPr txBox="1"/>
              <p:nvPr/>
            </p:nvSpPr>
            <p:spPr>
              <a:xfrm>
                <a:off x="3434997" y="2096852"/>
                <a:ext cx="744997" cy="463429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>
                <a:defPPr>
                  <a:defRPr lang="zh-CN"/>
                </a:defPPr>
                <a:lvl1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1pPr>
              </a:lstStyle>
              <a:p>
                <a:pPr algn="ctr"/>
                <a:r>
                  <a:rPr lang="zh-CN" altLang="en-US" dirty="0"/>
                  <a:t>开发</a:t>
                </a:r>
                <a:endParaRPr lang="en-US" altLang="zh-CN" dirty="0"/>
              </a:p>
              <a:p>
                <a:pPr algn="ctr"/>
                <a:r>
                  <a:rPr lang="zh-CN" altLang="en-US" dirty="0"/>
                  <a:t>效率高</a:t>
                </a: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720C681-DD8E-7626-AEA3-88B991D51A33}"/>
                </a:ext>
              </a:extLst>
            </p:cNvPr>
            <p:cNvGrpSpPr/>
            <p:nvPr/>
          </p:nvGrpSpPr>
          <p:grpSpPr>
            <a:xfrm>
              <a:off x="4061214" y="3981434"/>
              <a:ext cx="817963" cy="1247771"/>
              <a:chOff x="4151890" y="2928554"/>
              <a:chExt cx="817963" cy="1247771"/>
            </a:xfrm>
          </p:grpSpPr>
          <p:sp>
            <p:nvSpPr>
              <p:cNvPr id="37" name="Freeform 5">
                <a:extLst>
                  <a:ext uri="{FF2B5EF4-FFF2-40B4-BE49-F238E27FC236}">
                    <a16:creationId xmlns:a16="http://schemas.microsoft.com/office/drawing/2014/main" id="{3C64581C-EF8F-16F9-2C38-1E6B1A348E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4151890" y="2928554"/>
                <a:ext cx="817963" cy="1247771"/>
              </a:xfrm>
              <a:custGeom>
                <a:avLst/>
                <a:gdLst>
                  <a:gd name="T0" fmla="*/ 34 w 34"/>
                  <a:gd name="T1" fmla="*/ 18 h 52"/>
                  <a:gd name="T2" fmla="*/ 17 w 34"/>
                  <a:gd name="T3" fmla="*/ 1 h 52"/>
                  <a:gd name="T4" fmla="*/ 0 w 34"/>
                  <a:gd name="T5" fmla="*/ 18 h 52"/>
                  <a:gd name="T6" fmla="*/ 2 w 34"/>
                  <a:gd name="T7" fmla="*/ 26 h 52"/>
                  <a:gd name="T8" fmla="*/ 2 w 34"/>
                  <a:gd name="T9" fmla="*/ 26 h 52"/>
                  <a:gd name="T10" fmla="*/ 17 w 34"/>
                  <a:gd name="T11" fmla="*/ 52 h 52"/>
                  <a:gd name="T12" fmla="*/ 32 w 34"/>
                  <a:gd name="T13" fmla="*/ 26 h 52"/>
                  <a:gd name="T14" fmla="*/ 32 w 34"/>
                  <a:gd name="T15" fmla="*/ 26 h 52"/>
                  <a:gd name="T16" fmla="*/ 34 w 34"/>
                  <a:gd name="T17" fmla="*/ 18 h 52"/>
                  <a:gd name="T18" fmla="*/ 17 w 34"/>
                  <a:gd name="T19" fmla="*/ 32 h 52"/>
                  <a:gd name="T20" fmla="*/ 3 w 34"/>
                  <a:gd name="T21" fmla="*/ 18 h 52"/>
                  <a:gd name="T22" fmla="*/ 17 w 34"/>
                  <a:gd name="T23" fmla="*/ 3 h 52"/>
                  <a:gd name="T24" fmla="*/ 31 w 34"/>
                  <a:gd name="T25" fmla="*/ 18 h 52"/>
                  <a:gd name="T26" fmla="*/ 17 w 34"/>
                  <a:gd name="T27" fmla="*/ 3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52">
                    <a:moveTo>
                      <a:pt x="34" y="18"/>
                    </a:moveTo>
                    <a:cubicBezTo>
                      <a:pt x="34" y="8"/>
                      <a:pt x="27" y="1"/>
                      <a:pt x="17" y="1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1"/>
                      <a:pt x="1" y="24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4"/>
                      <a:pt x="34" y="21"/>
                      <a:pt x="34" y="18"/>
                    </a:cubicBezTo>
                    <a:close/>
                    <a:moveTo>
                      <a:pt x="17" y="32"/>
                    </a:moveTo>
                    <a:cubicBezTo>
                      <a:pt x="9" y="32"/>
                      <a:pt x="3" y="26"/>
                      <a:pt x="3" y="18"/>
                    </a:cubicBezTo>
                    <a:cubicBezTo>
                      <a:pt x="3" y="10"/>
                      <a:pt x="9" y="3"/>
                      <a:pt x="17" y="3"/>
                    </a:cubicBezTo>
                    <a:cubicBezTo>
                      <a:pt x="25" y="3"/>
                      <a:pt x="31" y="10"/>
                      <a:pt x="31" y="18"/>
                    </a:cubicBezTo>
                    <a:cubicBezTo>
                      <a:pt x="31" y="26"/>
                      <a:pt x="25" y="32"/>
                      <a:pt x="17" y="32"/>
                    </a:cubicBezTo>
                    <a:close/>
                  </a:path>
                </a:pathLst>
              </a:custGeom>
              <a:solidFill>
                <a:srgbClr val="E74C2E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文本框 18">
                <a:extLst>
                  <a:ext uri="{FF2B5EF4-FFF2-40B4-BE49-F238E27FC236}">
                    <a16:creationId xmlns:a16="http://schemas.microsoft.com/office/drawing/2014/main" id="{37B6B3A9-BD2B-49AC-D4D9-3775E192C402}"/>
                  </a:ext>
                </a:extLst>
              </p:cNvPr>
              <p:cNvSpPr txBox="1"/>
              <p:nvPr/>
            </p:nvSpPr>
            <p:spPr>
              <a:xfrm>
                <a:off x="4246562" y="3500862"/>
                <a:ext cx="628619" cy="463429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0" cap="none" spc="0" normalizeH="0" baseline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</a:rPr>
                  <a:t>学习</a:t>
                </a:r>
                <a:endParaRPr kumimoji="0" lang="en-US" altLang="zh-CN" b="1" i="0" u="none" strike="noStrike" kern="0" cap="none" spc="0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0" cap="none" spc="0" normalizeH="0" baseline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</a:rPr>
                  <a:t>难度低</a:t>
                </a: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</a:rPr>
                  <a:t> </a:t>
                </a:r>
                <a:endPara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6" name="文本框 20">
              <a:extLst>
                <a:ext uri="{FF2B5EF4-FFF2-40B4-BE49-F238E27FC236}">
                  <a16:creationId xmlns:a16="http://schemas.microsoft.com/office/drawing/2014/main" id="{DAF0D57E-657E-7716-2241-E025F49FF3FA}"/>
                </a:ext>
              </a:extLst>
            </p:cNvPr>
            <p:cNvSpPr txBox="1"/>
            <p:nvPr/>
          </p:nvSpPr>
          <p:spPr>
            <a:xfrm>
              <a:off x="4927398" y="4090314"/>
              <a:ext cx="570571" cy="46342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>
              <a:defPPr>
                <a:defRPr lang="zh-CN"/>
              </a:defPPr>
              <a:lvl1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b="1" kern="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ctr"/>
              <a:r>
                <a:rPr lang="zh-CN" altLang="en-US" dirty="0"/>
                <a:t>扩展性</a:t>
              </a:r>
              <a:endParaRPr lang="en-US" altLang="zh-CN" dirty="0"/>
            </a:p>
            <a:p>
              <a:pPr algn="ctr"/>
              <a:r>
                <a:rPr lang="zh-CN" altLang="en-US" dirty="0"/>
                <a:t>好</a:t>
              </a: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85E6AD2-3505-739E-D80E-A9CFC2ACB8D1}"/>
                </a:ext>
              </a:extLst>
            </p:cNvPr>
            <p:cNvGrpSpPr/>
            <p:nvPr/>
          </p:nvGrpSpPr>
          <p:grpSpPr>
            <a:xfrm>
              <a:off x="4533851" y="2932860"/>
              <a:ext cx="1202536" cy="888203"/>
              <a:chOff x="4624527" y="1879980"/>
              <a:chExt cx="1202536" cy="888203"/>
            </a:xfrm>
          </p:grpSpPr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FE310F67-2EEB-D239-94B5-BAE0E31006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24527" y="1879980"/>
                <a:ext cx="1202536" cy="888203"/>
              </a:xfrm>
              <a:custGeom>
                <a:avLst/>
                <a:gdLst>
                  <a:gd name="T0" fmla="*/ 39 w 50"/>
                  <a:gd name="T1" fmla="*/ 35 h 37"/>
                  <a:gd name="T2" fmla="*/ 46 w 50"/>
                  <a:gd name="T3" fmla="*/ 11 h 37"/>
                  <a:gd name="T4" fmla="*/ 22 w 50"/>
                  <a:gd name="T5" fmla="*/ 5 h 37"/>
                  <a:gd name="T6" fmla="*/ 16 w 50"/>
                  <a:gd name="T7" fmla="*/ 11 h 37"/>
                  <a:gd name="T8" fmla="*/ 16 w 50"/>
                  <a:gd name="T9" fmla="*/ 11 h 37"/>
                  <a:gd name="T10" fmla="*/ 0 w 50"/>
                  <a:gd name="T11" fmla="*/ 37 h 37"/>
                  <a:gd name="T12" fmla="*/ 30 w 50"/>
                  <a:gd name="T13" fmla="*/ 37 h 37"/>
                  <a:gd name="T14" fmla="*/ 30 w 50"/>
                  <a:gd name="T15" fmla="*/ 37 h 37"/>
                  <a:gd name="T16" fmla="*/ 39 w 50"/>
                  <a:gd name="T17" fmla="*/ 35 h 37"/>
                  <a:gd name="T18" fmla="*/ 18 w 50"/>
                  <a:gd name="T19" fmla="*/ 27 h 37"/>
                  <a:gd name="T20" fmla="*/ 24 w 50"/>
                  <a:gd name="T21" fmla="*/ 7 h 37"/>
                  <a:gd name="T22" fmla="*/ 43 w 50"/>
                  <a:gd name="T23" fmla="*/ 13 h 37"/>
                  <a:gd name="T24" fmla="*/ 37 w 50"/>
                  <a:gd name="T25" fmla="*/ 32 h 37"/>
                  <a:gd name="T26" fmla="*/ 18 w 50"/>
                  <a:gd name="T27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37">
                    <a:moveTo>
                      <a:pt x="39" y="35"/>
                    </a:moveTo>
                    <a:cubicBezTo>
                      <a:pt x="47" y="30"/>
                      <a:pt x="50" y="20"/>
                      <a:pt x="46" y="11"/>
                    </a:cubicBezTo>
                    <a:cubicBezTo>
                      <a:pt x="41" y="3"/>
                      <a:pt x="30" y="0"/>
                      <a:pt x="22" y="5"/>
                    </a:cubicBezTo>
                    <a:cubicBezTo>
                      <a:pt x="19" y="6"/>
                      <a:pt x="17" y="8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3" y="37"/>
                      <a:pt x="36" y="36"/>
                      <a:pt x="39" y="35"/>
                    </a:cubicBezTo>
                    <a:close/>
                    <a:moveTo>
                      <a:pt x="18" y="27"/>
                    </a:moveTo>
                    <a:cubicBezTo>
                      <a:pt x="14" y="20"/>
                      <a:pt x="17" y="11"/>
                      <a:pt x="24" y="7"/>
                    </a:cubicBezTo>
                    <a:cubicBezTo>
                      <a:pt x="30" y="3"/>
                      <a:pt x="39" y="6"/>
                      <a:pt x="43" y="13"/>
                    </a:cubicBezTo>
                    <a:cubicBezTo>
                      <a:pt x="47" y="20"/>
                      <a:pt x="44" y="28"/>
                      <a:pt x="37" y="32"/>
                    </a:cubicBezTo>
                    <a:cubicBezTo>
                      <a:pt x="31" y="36"/>
                      <a:pt x="22" y="34"/>
                      <a:pt x="18" y="27"/>
                    </a:cubicBezTo>
                    <a:close/>
                  </a:path>
                </a:pathLst>
              </a:custGeom>
              <a:solidFill>
                <a:srgbClr val="17375E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文本框 21">
                <a:extLst>
                  <a:ext uri="{FF2B5EF4-FFF2-40B4-BE49-F238E27FC236}">
                    <a16:creationId xmlns:a16="http://schemas.microsoft.com/office/drawing/2014/main" id="{04025EE9-6C47-8C31-CF8F-97A65EBCC320}"/>
                  </a:ext>
                </a:extLst>
              </p:cNvPr>
              <p:cNvSpPr txBox="1"/>
              <p:nvPr/>
            </p:nvSpPr>
            <p:spPr>
              <a:xfrm>
                <a:off x="5038352" y="2108577"/>
                <a:ext cx="682801" cy="463429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>
                <a:defPPr>
                  <a:defRPr lang="zh-CN"/>
                </a:defPPr>
                <a:lvl1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1pPr>
              </a:lstStyle>
              <a:p>
                <a:pPr algn="ctr"/>
                <a:r>
                  <a:rPr lang="zh-CN" altLang="en-US" dirty="0"/>
                  <a:t>移植性好</a:t>
                </a: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D531E74D-516C-383F-7DB1-BB33A803C767}"/>
                </a:ext>
              </a:extLst>
            </p:cNvPr>
            <p:cNvGrpSpPr/>
            <p:nvPr/>
          </p:nvGrpSpPr>
          <p:grpSpPr>
            <a:xfrm>
              <a:off x="3234873" y="3868688"/>
              <a:ext cx="1202536" cy="888203"/>
              <a:chOff x="3325549" y="2815808"/>
              <a:chExt cx="1202536" cy="888203"/>
            </a:xfrm>
          </p:grpSpPr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AF4FADCF-8585-D491-AB46-D3D100FE81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5549" y="2815808"/>
                <a:ext cx="1202536" cy="888203"/>
              </a:xfrm>
              <a:custGeom>
                <a:avLst/>
                <a:gdLst>
                  <a:gd name="T0" fmla="*/ 11 w 50"/>
                  <a:gd name="T1" fmla="*/ 2 h 37"/>
                  <a:gd name="T2" fmla="*/ 5 w 50"/>
                  <a:gd name="T3" fmla="*/ 25 h 37"/>
                  <a:gd name="T4" fmla="*/ 28 w 50"/>
                  <a:gd name="T5" fmla="*/ 32 h 37"/>
                  <a:gd name="T6" fmla="*/ 35 w 50"/>
                  <a:gd name="T7" fmla="*/ 26 h 37"/>
                  <a:gd name="T8" fmla="*/ 35 w 50"/>
                  <a:gd name="T9" fmla="*/ 26 h 37"/>
                  <a:gd name="T10" fmla="*/ 50 w 50"/>
                  <a:gd name="T11" fmla="*/ 0 h 37"/>
                  <a:gd name="T12" fmla="*/ 20 w 50"/>
                  <a:gd name="T13" fmla="*/ 0 h 37"/>
                  <a:gd name="T14" fmla="*/ 20 w 50"/>
                  <a:gd name="T15" fmla="*/ 0 h 37"/>
                  <a:gd name="T16" fmla="*/ 11 w 50"/>
                  <a:gd name="T17" fmla="*/ 2 h 37"/>
                  <a:gd name="T18" fmla="*/ 32 w 50"/>
                  <a:gd name="T19" fmla="*/ 10 h 37"/>
                  <a:gd name="T20" fmla="*/ 27 w 50"/>
                  <a:gd name="T21" fmla="*/ 29 h 37"/>
                  <a:gd name="T22" fmla="*/ 7 w 50"/>
                  <a:gd name="T23" fmla="*/ 24 h 37"/>
                  <a:gd name="T24" fmla="*/ 13 w 50"/>
                  <a:gd name="T25" fmla="*/ 4 h 37"/>
                  <a:gd name="T26" fmla="*/ 32 w 50"/>
                  <a:gd name="T27" fmla="*/ 1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37">
                    <a:moveTo>
                      <a:pt x="11" y="2"/>
                    </a:moveTo>
                    <a:cubicBezTo>
                      <a:pt x="3" y="6"/>
                      <a:pt x="0" y="17"/>
                      <a:pt x="5" y="25"/>
                    </a:cubicBezTo>
                    <a:cubicBezTo>
                      <a:pt x="9" y="34"/>
                      <a:pt x="20" y="37"/>
                      <a:pt x="28" y="32"/>
                    </a:cubicBezTo>
                    <a:cubicBezTo>
                      <a:pt x="31" y="30"/>
                      <a:pt x="33" y="28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7" y="0"/>
                      <a:pt x="14" y="0"/>
                      <a:pt x="11" y="2"/>
                    </a:cubicBezTo>
                    <a:close/>
                    <a:moveTo>
                      <a:pt x="32" y="10"/>
                    </a:moveTo>
                    <a:cubicBezTo>
                      <a:pt x="36" y="17"/>
                      <a:pt x="34" y="26"/>
                      <a:pt x="27" y="29"/>
                    </a:cubicBezTo>
                    <a:cubicBezTo>
                      <a:pt x="20" y="33"/>
                      <a:pt x="11" y="31"/>
                      <a:pt x="7" y="24"/>
                    </a:cubicBezTo>
                    <a:cubicBezTo>
                      <a:pt x="3" y="17"/>
                      <a:pt x="6" y="8"/>
                      <a:pt x="13" y="4"/>
                    </a:cubicBezTo>
                    <a:cubicBezTo>
                      <a:pt x="20" y="0"/>
                      <a:pt x="28" y="3"/>
                      <a:pt x="32" y="1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文本框 22">
                <a:extLst>
                  <a:ext uri="{FF2B5EF4-FFF2-40B4-BE49-F238E27FC236}">
                    <a16:creationId xmlns:a16="http://schemas.microsoft.com/office/drawing/2014/main" id="{7FB0261F-F163-069E-6A1E-F9955F58FCB7}"/>
                  </a:ext>
                </a:extLst>
              </p:cNvPr>
              <p:cNvSpPr txBox="1"/>
              <p:nvPr/>
            </p:nvSpPr>
            <p:spPr>
              <a:xfrm>
                <a:off x="3493751" y="3001897"/>
                <a:ext cx="517599" cy="463429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>
                <a:defPPr>
                  <a:defRPr lang="zh-CN"/>
                </a:defPPr>
                <a:lvl1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1pPr>
              </a:lstStyle>
              <a:p>
                <a:pPr algn="ctr"/>
                <a:r>
                  <a:rPr lang="zh-CN" altLang="en-US" dirty="0"/>
                  <a:t>资源</a:t>
                </a:r>
                <a:endParaRPr lang="en-US" altLang="zh-CN" dirty="0"/>
              </a:p>
              <a:p>
                <a:pPr algn="ctr"/>
                <a:r>
                  <a:rPr lang="zh-CN" altLang="en-US" dirty="0"/>
                  <a:t>丰富</a:t>
                </a: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p:grp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999FE73-1A10-DE6F-4467-DC0CEE692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3851" y="3868688"/>
              <a:ext cx="1202536" cy="888203"/>
            </a:xfrm>
            <a:custGeom>
              <a:avLst/>
              <a:gdLst>
                <a:gd name="T0" fmla="*/ 22 w 50"/>
                <a:gd name="T1" fmla="*/ 32 h 37"/>
                <a:gd name="T2" fmla="*/ 45 w 50"/>
                <a:gd name="T3" fmla="*/ 26 h 37"/>
                <a:gd name="T4" fmla="*/ 39 w 50"/>
                <a:gd name="T5" fmla="*/ 2 h 37"/>
                <a:gd name="T6" fmla="*/ 30 w 50"/>
                <a:gd name="T7" fmla="*/ 0 h 37"/>
                <a:gd name="T8" fmla="*/ 30 w 50"/>
                <a:gd name="T9" fmla="*/ 0 h 37"/>
                <a:gd name="T10" fmla="*/ 0 w 50"/>
                <a:gd name="T11" fmla="*/ 0 h 37"/>
                <a:gd name="T12" fmla="*/ 15 w 50"/>
                <a:gd name="T13" fmla="*/ 26 h 37"/>
                <a:gd name="T14" fmla="*/ 15 w 50"/>
                <a:gd name="T15" fmla="*/ 26 h 37"/>
                <a:gd name="T16" fmla="*/ 22 w 50"/>
                <a:gd name="T17" fmla="*/ 32 h 37"/>
                <a:gd name="T18" fmla="*/ 18 w 50"/>
                <a:gd name="T19" fmla="*/ 10 h 37"/>
                <a:gd name="T20" fmla="*/ 37 w 50"/>
                <a:gd name="T21" fmla="*/ 5 h 37"/>
                <a:gd name="T22" fmla="*/ 43 w 50"/>
                <a:gd name="T23" fmla="*/ 25 h 37"/>
                <a:gd name="T24" fmla="*/ 23 w 50"/>
                <a:gd name="T25" fmla="*/ 30 h 37"/>
                <a:gd name="T26" fmla="*/ 18 w 50"/>
                <a:gd name="T27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37">
                  <a:moveTo>
                    <a:pt x="22" y="32"/>
                  </a:moveTo>
                  <a:cubicBezTo>
                    <a:pt x="30" y="37"/>
                    <a:pt x="40" y="34"/>
                    <a:pt x="45" y="26"/>
                  </a:cubicBezTo>
                  <a:cubicBezTo>
                    <a:pt x="50" y="18"/>
                    <a:pt x="47" y="7"/>
                    <a:pt x="39" y="2"/>
                  </a:cubicBezTo>
                  <a:cubicBezTo>
                    <a:pt x="36" y="1"/>
                    <a:pt x="33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7" y="28"/>
                    <a:pt x="19" y="31"/>
                    <a:pt x="22" y="32"/>
                  </a:cubicBezTo>
                  <a:close/>
                  <a:moveTo>
                    <a:pt x="18" y="10"/>
                  </a:moveTo>
                  <a:cubicBezTo>
                    <a:pt x="22" y="3"/>
                    <a:pt x="31" y="1"/>
                    <a:pt x="37" y="5"/>
                  </a:cubicBezTo>
                  <a:cubicBezTo>
                    <a:pt x="44" y="9"/>
                    <a:pt x="47" y="18"/>
                    <a:pt x="43" y="25"/>
                  </a:cubicBezTo>
                  <a:cubicBezTo>
                    <a:pt x="39" y="31"/>
                    <a:pt x="30" y="34"/>
                    <a:pt x="23" y="30"/>
                  </a:cubicBezTo>
                  <a:cubicBezTo>
                    <a:pt x="16" y="26"/>
                    <a:pt x="14" y="17"/>
                    <a:pt x="18" y="10"/>
                  </a:cubicBezTo>
                  <a:close/>
                </a:path>
              </a:pathLst>
            </a:custGeom>
            <a:solidFill>
              <a:srgbClr val="31859C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1" name="文本框 8">
            <a:extLst>
              <a:ext uri="{FF2B5EF4-FFF2-40B4-BE49-F238E27FC236}">
                <a16:creationId xmlns:a16="http://schemas.microsoft.com/office/drawing/2014/main" id="{9BD28500-4125-5CCE-8D46-ED5E43067DC3}"/>
              </a:ext>
            </a:extLst>
          </p:cNvPr>
          <p:cNvSpPr txBox="1"/>
          <p:nvPr/>
        </p:nvSpPr>
        <p:spPr>
          <a:xfrm>
            <a:off x="7813701" y="2126651"/>
            <a:ext cx="357129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lvl="0" fontAlgn="auto">
              <a:spcBef>
                <a:spcPts val="0"/>
              </a:spcBef>
              <a:spcAft>
                <a:spcPts val="0"/>
              </a:spcAft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ym typeface="+mn-lt"/>
              </a:rPr>
              <a:t>可以在任何安装解释器的计算机环境中执行；</a:t>
            </a:r>
            <a:endParaRPr lang="en-US" altLang="zh-CN" dirty="0">
              <a:sym typeface="+mn-lt"/>
            </a:endParaRPr>
          </a:p>
          <a:p>
            <a:r>
              <a:rPr lang="zh-CN" altLang="en-US" dirty="0">
                <a:sym typeface="+mn-lt"/>
              </a:rPr>
              <a:t>可以不经修改地实现跨平台运行。</a:t>
            </a:r>
            <a:endParaRPr lang="en-US" altLang="zh-CN" dirty="0"/>
          </a:p>
        </p:txBody>
      </p:sp>
      <p:sp>
        <p:nvSpPr>
          <p:cNvPr id="43" name="文本框 8">
            <a:extLst>
              <a:ext uri="{FF2B5EF4-FFF2-40B4-BE49-F238E27FC236}">
                <a16:creationId xmlns:a16="http://schemas.microsoft.com/office/drawing/2014/main" id="{0F8C3813-8FD7-57BE-D95D-07827F8FA1C4}"/>
              </a:ext>
            </a:extLst>
          </p:cNvPr>
          <p:cNvSpPr txBox="1"/>
          <p:nvPr/>
        </p:nvSpPr>
        <p:spPr>
          <a:xfrm>
            <a:off x="7900990" y="4216640"/>
            <a:ext cx="3537577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lvl="0" fontAlgn="auto">
              <a:spcBef>
                <a:spcPts val="0"/>
              </a:spcBef>
              <a:spcAft>
                <a:spcPts val="0"/>
              </a:spcAft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dirty="0">
                <a:sym typeface="+mn-lt"/>
              </a:rPr>
              <a:t>可以集成</a:t>
            </a:r>
            <a:r>
              <a:rPr lang="en-US" altLang="zh-CN" dirty="0">
                <a:sym typeface="+mn-lt"/>
              </a:rPr>
              <a:t>C</a:t>
            </a:r>
            <a:r>
              <a:rPr lang="zh-CN" altLang="en-US" dirty="0">
                <a:sym typeface="+mn-lt"/>
              </a:rPr>
              <a:t>、</a:t>
            </a:r>
            <a:r>
              <a:rPr lang="en-US" altLang="zh-CN" dirty="0">
                <a:sym typeface="+mn-lt"/>
              </a:rPr>
              <a:t>C++</a:t>
            </a:r>
            <a:r>
              <a:rPr lang="zh-CN" altLang="en-US" dirty="0">
                <a:sym typeface="+mn-lt"/>
              </a:rPr>
              <a:t>、</a:t>
            </a:r>
            <a:r>
              <a:rPr lang="en-US" altLang="zh-CN" dirty="0">
                <a:sym typeface="+mn-lt"/>
              </a:rPr>
              <a:t>Java</a:t>
            </a:r>
            <a:r>
              <a:rPr lang="zh-CN" altLang="en-US" dirty="0">
                <a:sym typeface="+mn-lt"/>
              </a:rPr>
              <a:t>等语言编写的代码，所以</a:t>
            </a:r>
            <a:r>
              <a:rPr lang="en-US" altLang="zh-CN" dirty="0">
                <a:sym typeface="+mn-lt"/>
              </a:rPr>
              <a:t>Python</a:t>
            </a:r>
            <a:r>
              <a:rPr lang="zh-CN" altLang="en-US" dirty="0">
                <a:sym typeface="+mn-lt"/>
              </a:rPr>
              <a:t>又称为胶水语言。</a:t>
            </a:r>
            <a:endParaRPr lang="en-US" altLang="zh-CN" dirty="0"/>
          </a:p>
        </p:txBody>
      </p:sp>
      <p:sp>
        <p:nvSpPr>
          <p:cNvPr id="45" name="文本框 8">
            <a:extLst>
              <a:ext uri="{FF2B5EF4-FFF2-40B4-BE49-F238E27FC236}">
                <a16:creationId xmlns:a16="http://schemas.microsoft.com/office/drawing/2014/main" id="{661B4AC5-D18B-4045-0697-01894D30ACDF}"/>
              </a:ext>
            </a:extLst>
          </p:cNvPr>
          <p:cNvSpPr txBox="1"/>
          <p:nvPr/>
        </p:nvSpPr>
        <p:spPr>
          <a:xfrm>
            <a:off x="753433" y="4108919"/>
            <a:ext cx="3174252" cy="715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lvl="0" defTabSz="914400" eaLnBrk="1" fontAlgn="auto" latinLnBrk="0" hangingPunct="1">
              <a:spcBef>
                <a:spcPts val="0"/>
              </a:spcBef>
              <a:spcAft>
                <a:spcPts val="0"/>
              </a:spcAft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en-US" altLang="zh-CN" dirty="0"/>
              <a:t>Python</a:t>
            </a:r>
            <a:r>
              <a:rPr lang="zh-CN" altLang="zh-CN" dirty="0"/>
              <a:t>的标准库功能很强大，再加上不同应用领域众多开源的第三方程序库，</a:t>
            </a:r>
            <a:endParaRPr lang="en-US" altLang="zh-CN" dirty="0"/>
          </a:p>
          <a:p>
            <a:r>
              <a:rPr lang="zh-CN" altLang="zh-CN" dirty="0"/>
              <a:t>给开发者提供了很多便利。</a:t>
            </a:r>
            <a:endParaRPr lang="en-US" altLang="zh-CN" dirty="0"/>
          </a:p>
        </p:txBody>
      </p:sp>
      <p:sp>
        <p:nvSpPr>
          <p:cNvPr id="46" name="文本框 8">
            <a:extLst>
              <a:ext uri="{FF2B5EF4-FFF2-40B4-BE49-F238E27FC236}">
                <a16:creationId xmlns:a16="http://schemas.microsoft.com/office/drawing/2014/main" id="{8720E315-0FA5-5DFD-EA9F-AEDE2A89F569}"/>
              </a:ext>
            </a:extLst>
          </p:cNvPr>
          <p:cNvSpPr txBox="1"/>
          <p:nvPr/>
        </p:nvSpPr>
        <p:spPr>
          <a:xfrm>
            <a:off x="4133664" y="5465183"/>
            <a:ext cx="3621117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lvl="0" fontAlgn="auto">
              <a:spcBef>
                <a:spcPts val="0"/>
              </a:spcBef>
              <a:spcAft>
                <a:spcPts val="0"/>
              </a:spcAft>
              <a:defRPr kumimoji="1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en-US" altLang="zh-CN" dirty="0"/>
              <a:t>Python</a:t>
            </a:r>
            <a:r>
              <a:rPr lang="zh-CN" altLang="zh-CN" dirty="0"/>
              <a:t>的语法较为简单，容易学习容易理解，同时网络上学习资源也很丰富。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DE7AD2-3696-6B49-1BC0-180477E10C0F}"/>
              </a:ext>
            </a:extLst>
          </p:cNvPr>
          <p:cNvSpPr/>
          <p:nvPr/>
        </p:nvSpPr>
        <p:spPr>
          <a:xfrm>
            <a:off x="807005" y="2134001"/>
            <a:ext cx="31742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相同功能程序，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kumimoji="1"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代码量只是其他编程语言的若干分之一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1421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45" grpId="0"/>
      <p:bldP spid="4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6511833" cy="504056"/>
            <a:chOff x="169526" y="203448"/>
            <a:chExt cx="651183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2" y="245839"/>
              <a:ext cx="5900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语言的应用</a:t>
              </a:r>
              <a:endParaRPr lang="zh-CN" altLang="en-US" sz="2000" b="1" spc="3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图片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709" y="785521"/>
            <a:ext cx="3337608" cy="2532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17" y="3604417"/>
            <a:ext cx="2290542" cy="2735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383" y="4167704"/>
            <a:ext cx="2171869" cy="2171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图片 4" descr="HACK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709" y="5364117"/>
            <a:ext cx="1296144" cy="97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矩形 48"/>
          <p:cNvSpPr/>
          <p:nvPr/>
        </p:nvSpPr>
        <p:spPr>
          <a:xfrm>
            <a:off x="1238097" y="1421662"/>
            <a:ext cx="5984107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Python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语言是一个通用编程语言，可用于编写各领域的应用程序，这为该语言提供了广阔的应用空间。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743349" y="3249857"/>
            <a:ext cx="5453524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从</a:t>
            </a: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科学计算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数据处理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到</a:t>
            </a: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人工智能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网络爬虫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机器人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等，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Python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语言都能够发挥重要作用，而且很出色。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1128" y="5353150"/>
            <a:ext cx="2476500" cy="1047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257F7A3-12A2-47F0-8F2B-69D1F9C77D5D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299412" y="2865"/>
            <a:ext cx="9597188" cy="685513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55600" rIns="355600" rtlCol="0" anchor="ctr">
            <a:noAutofit/>
          </a:bodyPr>
          <a:lstStyle/>
          <a:p>
            <a:pPr algn="ctr"/>
            <a:r>
              <a:rPr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en-US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https://www.bilibili.com/video/BV1Fy421z7jr/</a:t>
            </a: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17233672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027812-A993-44EC-A877-B2420ECBD8E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b="0" i="0" dirty="0">
                <a:solidFill>
                  <a:srgbClr val="404040"/>
                </a:solidFill>
                <a:effectLst/>
                <a:latin typeface="Inter"/>
              </a:rPr>
              <a:t>关于</a:t>
            </a:r>
            <a:r>
              <a:rPr lang="en-US" altLang="zh-CN" sz="2800" b="0" i="0" dirty="0">
                <a:solidFill>
                  <a:srgbClr val="404040"/>
                </a:solidFill>
                <a:effectLst/>
                <a:latin typeface="Inter"/>
              </a:rPr>
              <a:t>Python</a:t>
            </a:r>
            <a:r>
              <a:rPr lang="zh-CN" altLang="en-US" sz="2800" b="0" i="0" dirty="0">
                <a:solidFill>
                  <a:srgbClr val="404040"/>
                </a:solidFill>
                <a:effectLst/>
                <a:latin typeface="Inter"/>
              </a:rPr>
              <a:t>语言特性的描述，以下哪项是正确的？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EE2889-CD97-4BEB-80C2-37B48BC2635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b="0" i="0" dirty="0">
                <a:solidFill>
                  <a:srgbClr val="404040"/>
                </a:solidFill>
                <a:effectLst/>
                <a:latin typeface="Inter"/>
              </a:rPr>
              <a:t>Python</a:t>
            </a:r>
            <a:r>
              <a:rPr lang="zh-CN" altLang="en-US" sz="2800" b="0" i="0" dirty="0">
                <a:solidFill>
                  <a:srgbClr val="404040"/>
                </a:solidFill>
                <a:effectLst/>
                <a:latin typeface="Inter"/>
              </a:rPr>
              <a:t>语法复杂，学习曲线陡峭，适合高级程序员使用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1DD8DF-DA09-4900-AFAB-8BEF63AC5AA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b="0" i="0" dirty="0">
                <a:solidFill>
                  <a:srgbClr val="404040"/>
                </a:solidFill>
                <a:effectLst/>
                <a:latin typeface="Inter"/>
              </a:rPr>
              <a:t>Python</a:t>
            </a:r>
            <a:r>
              <a:rPr lang="zh-CN" altLang="en-US" sz="2800" b="0" i="0" dirty="0">
                <a:solidFill>
                  <a:srgbClr val="404040"/>
                </a:solidFill>
                <a:effectLst/>
                <a:latin typeface="Inter"/>
              </a:rPr>
              <a:t>扩展性差，无法通过第三方库增强功能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6B02A2-64FA-4401-8F02-BC2F69B4BBD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b="0" i="0" dirty="0">
                <a:solidFill>
                  <a:srgbClr val="404040"/>
                </a:solidFill>
                <a:effectLst/>
                <a:latin typeface="Inter"/>
              </a:rPr>
              <a:t>Python</a:t>
            </a:r>
            <a:r>
              <a:rPr lang="zh-CN" altLang="en-US" sz="2800" b="0" i="0" dirty="0">
                <a:solidFill>
                  <a:srgbClr val="404040"/>
                </a:solidFill>
                <a:effectLst/>
                <a:latin typeface="Inter"/>
              </a:rPr>
              <a:t>语法简洁清晰，学习难度低，适合初学者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525744-12FE-4549-BD0A-5B2E99D4B7B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algn="l"/>
            <a:r>
              <a:rPr lang="en-US" altLang="zh-CN" sz="2800" b="0" i="0" dirty="0">
                <a:solidFill>
                  <a:srgbClr val="404040"/>
                </a:solidFill>
                <a:effectLst/>
                <a:latin typeface="Inter"/>
              </a:rPr>
              <a:t>Python</a:t>
            </a:r>
            <a:r>
              <a:rPr lang="zh-CN" altLang="en-US" sz="2800" b="0" i="0" dirty="0">
                <a:solidFill>
                  <a:srgbClr val="404040"/>
                </a:solidFill>
                <a:effectLst/>
                <a:latin typeface="Inter"/>
              </a:rPr>
              <a:t>只能用于小型项目，不适合大型软件开发</a:t>
            </a:r>
            <a:br>
              <a:rPr lang="zh-CN" altLang="en-US" sz="2800" dirty="0"/>
            </a:b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AF5E591-D28D-4277-9270-329227F6C700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FEEC1D2-C8A9-4F83-848E-CB855F7972C6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01A02EF-9ABE-4D68-B5D3-70E8A605E470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389C75D-B6FE-4BCD-8844-090E0179072C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3ED7433-2605-45A5-AB6C-7E432E2A7DE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555F72B-874D-4554-81E3-3A37A72731D5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6B4395D7-CB1C-424F-B4EF-6CDCFB9CF87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AD2F8886-B8D4-47EE-A44D-F0EC976EF53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AE0D4AED-FC78-428B-849F-05E6B45EC3D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04E65DE9-6D5B-4CE9-82C5-66C3731698A6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22A4604-C62E-41F6-B6A7-5021DC1E0988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9329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5190653" cy="504056"/>
            <a:chOff x="169526" y="203448"/>
            <a:chExt cx="5190653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4579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 算 机 基 础</a:t>
              </a:r>
              <a:r>
                <a:rPr lang="en-US" altLang="zh-CN" sz="2400" b="1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00" b="1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软件和程序设计 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195" y="1688601"/>
            <a:ext cx="3943246" cy="496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内容占位符 1"/>
          <p:cNvSpPr txBox="1"/>
          <p:nvPr/>
        </p:nvSpPr>
        <p:spPr>
          <a:xfrm>
            <a:off x="314336" y="1572413"/>
            <a:ext cx="7633345" cy="48958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Everybody in this country should learn how to program a computer, because it teaches you how to think.</a:t>
            </a:r>
          </a:p>
          <a:p>
            <a:pPr marL="0" indent="0" algn="r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                         	Steve Jobs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24" name="TextBox 1"/>
          <p:cNvSpPr txBox="1"/>
          <p:nvPr/>
        </p:nvSpPr>
        <p:spPr>
          <a:xfrm>
            <a:off x="2758231" y="2752857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开发环境安装及配置</a:t>
            </a:r>
          </a:p>
        </p:txBody>
      </p:sp>
      <p:grpSp>
        <p:nvGrpSpPr>
          <p:cNvPr id="25" name="Group 5"/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26" name="Rectangle 5"/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Rectangle 6"/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7"/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8"/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9"/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3" name="Rectangle 11"/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12"/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13"/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14"/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7" name="Rectangle 16"/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17"/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0" name="Rectangle 18"/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19"/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4" name="Rectangle 20"/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5" name="Rectangle 21"/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6" name="Rectangle 22"/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8" name="Rectangle 23"/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24"/>
            <p:cNvSpPr/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25"/>
            <p:cNvSpPr/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26"/>
            <p:cNvSpPr/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3" name="Rectangle 27"/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4" name="Rectangle 28"/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5" name="Rectangle 29"/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6" name="Rectangle 30"/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7" name="Rectangle 31"/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8" name="Rectangle 32"/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9" name="Rectangle 33"/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0" name="Rectangle 34"/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1" name="Rectangle 35"/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2" name="Rectangle 36"/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3" name="Rectangle 37"/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4" name="Rectangle 38"/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5" name="Rectangle 39"/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40"/>
            <p:cNvSpPr/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41"/>
            <p:cNvSpPr/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42"/>
            <p:cNvSpPr/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43"/>
            <p:cNvSpPr/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44"/>
            <p:cNvSpPr/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1" name="Oval 45"/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82" name="Oval 46"/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84" name="组合 83"/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86" name="椭圆 85"/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5" name="TextBox 1"/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04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89" name="等腰三角形 88"/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等腰三角形 89"/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等腰三角形 90"/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等腰三角形 91"/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等腰三角形 92"/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等腰三角形 93"/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等腰三角形 94"/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等腰三角形 95"/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等腰三角形 96"/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4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4522260" cy="504056"/>
            <a:chOff x="169526" y="203448"/>
            <a:chExt cx="4522260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3910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1E678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开发环境安装及配置 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"/>
          <p:cNvSpPr txBox="1">
            <a:spLocks noChangeArrowheads="1"/>
          </p:cNvSpPr>
          <p:nvPr/>
        </p:nvSpPr>
        <p:spPr bwMode="auto">
          <a:xfrm>
            <a:off x="1198058" y="1839807"/>
            <a:ext cx="9212034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到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主页下载并安装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基本开发和运行环境，网址：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www.python.org/downloads/</a:t>
            </a:r>
          </a:p>
          <a:p>
            <a:pPr lvl="1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根据操作系统不同选择不同版本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下载相应的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 3.0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系列版本程序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4522260" cy="504056"/>
            <a:chOff x="169526" y="203448"/>
            <a:chExt cx="4522260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3910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1E678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开发环境安装及配置 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图形用户界面, 网站&#10;&#10;AI 生成的内容可能不正确。">
            <a:extLst>
              <a:ext uri="{FF2B5EF4-FFF2-40B4-BE49-F238E27FC236}">
                <a16:creationId xmlns:a16="http://schemas.microsoft.com/office/drawing/2014/main" id="{02D8707A-98EC-5554-AD7B-B61CD3219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4" y="1169169"/>
            <a:ext cx="12016172" cy="50308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4522260" cy="504056"/>
            <a:chOff x="169526" y="203448"/>
            <a:chExt cx="4522260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3910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1E678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开发环境安装及配置 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1450946" y="1478022"/>
            <a:ext cx="9290107" cy="4280553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3758083" y="4772968"/>
            <a:ext cx="4491613" cy="98560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4522260" cy="504056"/>
            <a:chOff x="169526" y="203448"/>
            <a:chExt cx="4522260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3910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1E678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开发环境安装及配置 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内容占位符 4"/>
          <p:cNvSpPr txBox="1"/>
          <p:nvPr/>
        </p:nvSpPr>
        <p:spPr>
          <a:xfrm>
            <a:off x="530360" y="1222175"/>
            <a:ext cx="8229600" cy="723900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defRPr/>
            </a:pPr>
            <a:r>
              <a:rPr lang="zh-CN" altLang="en-US" sz="2400" dirty="0">
                <a:ea typeface="微软雅黑" panose="020B0503020204020204" pitchFamily="34" charset="-122"/>
                <a:sym typeface="+mn-lt"/>
              </a:rPr>
              <a:t>方法</a:t>
            </a:r>
            <a:r>
              <a:rPr lang="en-US" altLang="zh-CN" sz="2400" dirty="0">
                <a:ea typeface="微软雅黑" panose="020B0503020204020204" pitchFamily="34" charset="-122"/>
                <a:sym typeface="+mn-lt"/>
              </a:rPr>
              <a:t>1</a:t>
            </a:r>
            <a:r>
              <a:rPr lang="zh-CN" altLang="en-US" sz="2400" dirty="0">
                <a:ea typeface="微软雅黑" panose="020B0503020204020204" pitchFamily="34" charset="-122"/>
                <a:sym typeface="+mn-lt"/>
              </a:rPr>
              <a:t>：命令行式运行</a:t>
            </a:r>
            <a:r>
              <a:rPr lang="en-US" altLang="zh-CN" sz="2400" dirty="0">
                <a:ea typeface="微软雅黑" panose="020B0503020204020204" pitchFamily="34" charset="-122"/>
                <a:sym typeface="+mn-lt"/>
              </a:rPr>
              <a:t>Python</a:t>
            </a:r>
            <a:r>
              <a:rPr lang="en-US" sz="2400" dirty="0">
                <a:ea typeface="微软雅黑" panose="020B0503020204020204" pitchFamily="34" charset="-122"/>
                <a:sym typeface="+mn-lt"/>
              </a:rPr>
              <a:t>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922" r="1666" b="1903"/>
          <a:stretch>
            <a:fillRect/>
          </a:stretch>
        </p:blipFill>
        <p:spPr>
          <a:xfrm>
            <a:off x="4931596" y="1901008"/>
            <a:ext cx="6885267" cy="44194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72" y="2845600"/>
            <a:ext cx="3476625" cy="1895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10" name="TextBox 1"/>
          <p:cNvSpPr txBox="1"/>
          <p:nvPr/>
        </p:nvSpPr>
        <p:spPr>
          <a:xfrm>
            <a:off x="3917593" y="2933114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计算机基础概述</a:t>
            </a:r>
          </a:p>
        </p:txBody>
      </p:sp>
      <p:grpSp>
        <p:nvGrpSpPr>
          <p:cNvPr id="13" name="Group 5"/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12"/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3" name="Rectangle 19"/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0"/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21"/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24"/>
            <p:cNvSpPr/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25"/>
            <p:cNvSpPr/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26"/>
            <p:cNvSpPr/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28"/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3" name="Rectangle 29"/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4" name="Rectangle 30"/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5" name="Rectangle 31"/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6" name="Rectangle 32"/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7" name="Rectangle 33"/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8" name="Rectangle 34"/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9" name="Rectangle 35"/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0" name="Rectangle 36"/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1" name="Rectangle 37"/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2" name="Rectangle 38"/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3" name="Rectangle 39"/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40"/>
            <p:cNvSpPr/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41"/>
            <p:cNvSpPr/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42"/>
            <p:cNvSpPr/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43"/>
            <p:cNvSpPr/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44"/>
            <p:cNvSpPr/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9" name="Oval 45"/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0" name="Oval 46"/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</a:ln>
          </p:spPr>
          <p:txBody>
            <a:bodyPr vert="horz" wrap="square" lIns="86687" tIns="43344" rIns="86687" bIns="43344" numCol="1" anchor="t" anchorCtr="0" compatLnSpc="1"/>
            <a:lstStyle/>
            <a:p>
              <a:endParaRPr lang="en-US" sz="1705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61" name="组合 60"/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椭圆 61"/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TextBox 1"/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01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66" name="等腰三角形 65"/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等腰三角形 66"/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等腰三角形 67"/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等腰三角形 68"/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等腰三角形 69"/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等腰三角形 70"/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等腰三角形 71"/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等腰三角形 72"/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等腰三角形 73"/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79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4522260" cy="504056"/>
            <a:chOff x="169526" y="203448"/>
            <a:chExt cx="4522260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3" y="245839"/>
              <a:ext cx="3910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1E678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开发环境安装及配置 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833288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内容占位符 4"/>
          <p:cNvSpPr txBox="1"/>
          <p:nvPr/>
        </p:nvSpPr>
        <p:spPr>
          <a:xfrm>
            <a:off x="170320" y="1293906"/>
            <a:ext cx="5925680" cy="723900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defRPr/>
            </a:pPr>
            <a:r>
              <a:rPr lang="zh-CN" altLang="en-US" sz="2400" dirty="0">
                <a:ea typeface="微软雅黑" panose="020B0503020204020204" pitchFamily="34" charset="-122"/>
                <a:sym typeface="+mn-lt"/>
              </a:rPr>
              <a:t>方法</a:t>
            </a:r>
            <a:r>
              <a:rPr lang="en-US" altLang="zh-CN" sz="2400" dirty="0">
                <a:ea typeface="微软雅黑" panose="020B0503020204020204" pitchFamily="34" charset="-122"/>
                <a:sym typeface="+mn-lt"/>
              </a:rPr>
              <a:t>2</a:t>
            </a:r>
            <a:r>
              <a:rPr lang="zh-CN" altLang="en-US" sz="2400" dirty="0">
                <a:ea typeface="微软雅黑" panose="020B0503020204020204" pitchFamily="34" charset="-122"/>
                <a:sym typeface="+mn-lt"/>
              </a:rPr>
              <a:t>：调用</a:t>
            </a:r>
            <a:r>
              <a:rPr lang="en-US" altLang="zh-CN" sz="2400" dirty="0">
                <a:ea typeface="微软雅黑" panose="020B0503020204020204" pitchFamily="34" charset="-122"/>
                <a:sym typeface="+mn-lt"/>
              </a:rPr>
              <a:t>IDLE</a:t>
            </a:r>
            <a:r>
              <a:rPr lang="zh-CN" altLang="en-US" sz="2400" dirty="0">
                <a:ea typeface="微软雅黑" panose="020B0503020204020204" pitchFamily="34" charset="-122"/>
                <a:sym typeface="+mn-lt"/>
              </a:rPr>
              <a:t>来启动</a:t>
            </a:r>
            <a:r>
              <a:rPr lang="en-US" altLang="zh-CN" sz="2400" dirty="0">
                <a:ea typeface="微软雅黑" panose="020B0503020204020204" pitchFamily="34" charset="-122"/>
                <a:sym typeface="+mn-lt"/>
              </a:rPr>
              <a:t>Python IDE</a:t>
            </a:r>
          </a:p>
          <a:p>
            <a:pPr marL="0">
              <a:defRPr/>
            </a:pPr>
            <a:r>
              <a:rPr lang="zh-CN" altLang="en-US" sz="2400" dirty="0">
                <a:ea typeface="微软雅黑" panose="020B0503020204020204" pitchFamily="34" charset="-122"/>
                <a:sym typeface="+mn-lt"/>
              </a:rPr>
              <a:t>（或者使用其他</a:t>
            </a:r>
            <a:r>
              <a:rPr lang="en-US" altLang="zh-CN" sz="2400" dirty="0">
                <a:ea typeface="微软雅黑" panose="020B0503020204020204" pitchFamily="34" charset="-122"/>
                <a:sym typeface="+mn-lt"/>
              </a:rPr>
              <a:t>IDE</a:t>
            </a:r>
            <a:r>
              <a:rPr lang="zh-CN" altLang="en-US" sz="2400" dirty="0">
                <a:ea typeface="微软雅黑" panose="020B0503020204020204" pitchFamily="34" charset="-122"/>
                <a:sym typeface="+mn-lt"/>
              </a:rPr>
              <a:t>软件）</a:t>
            </a:r>
            <a:endParaRPr lang="zh-CN" altLang="en-US" sz="2400" dirty="0">
              <a:sym typeface="+mn-lt"/>
            </a:endParaRPr>
          </a:p>
        </p:txBody>
      </p:sp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5682059" y="2658946"/>
            <a:ext cx="6219930" cy="373007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574" y="468976"/>
            <a:ext cx="3390900" cy="1895475"/>
          </a:xfrm>
          <a:prstGeom prst="rect">
            <a:avLst/>
          </a:prstGeom>
        </p:spPr>
      </p:pic>
      <p:pic>
        <p:nvPicPr>
          <p:cNvPr id="19462" name="Picture 6" descr="Python IDLE vs Pycharm vs VSCode - Best Python Code Editor - Learn Python  Codes Python Tutorial">
            <a:extLst>
              <a:ext uri="{FF2B5EF4-FFF2-40B4-BE49-F238E27FC236}">
                <a16:creationId xmlns:a16="http://schemas.microsoft.com/office/drawing/2014/main" id="{5A55487C-823D-B3EC-38D2-2BD27018F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" y="3291366"/>
            <a:ext cx="5506948" cy="30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7D57BAE-C5CA-44F4-B6CE-FB276E644AC2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295400" y="0"/>
            <a:ext cx="9601199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55600" rIns="355600" rtlCol="0" anchor="ctr">
            <a:noAutofit/>
          </a:bodyPr>
          <a:lstStyle/>
          <a:p>
            <a:pPr algn="ctr"/>
            <a:r>
              <a:rPr lang="zh-CN" altLang="en-US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网络视频</a:t>
            </a:r>
          </a:p>
          <a:p>
            <a:pPr algn="just"/>
            <a:endParaRPr lang="zh-CN" altLang="en-US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en-US" altLang="zh-CN" sz="160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https://www.bilibili.com/video/BV18q4y1R7gW/</a:t>
            </a: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endParaRPr lang="en-US" altLang="zh-CN" sz="1600">
              <a:solidFill>
                <a:srgbClr val="F8F8F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algn="just"/>
            <a:r>
              <a:rPr lang="zh-CN" altLang="en-US" sz="1100">
                <a:solidFill>
                  <a:srgbClr val="C8C8C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45300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3011876" cy="504056"/>
            <a:chOff x="169526" y="203448"/>
            <a:chExt cx="3011876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4" y="245839"/>
              <a:ext cx="2400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 言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647495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直接连接符 5"/>
          <p:cNvCxnSpPr/>
          <p:nvPr/>
        </p:nvCxnSpPr>
        <p:spPr>
          <a:xfrm flipH="1">
            <a:off x="6744072" y="6245020"/>
            <a:ext cx="4921058" cy="0"/>
          </a:xfrm>
          <a:prstGeom prst="line">
            <a:avLst/>
          </a:prstGeom>
          <a:ln>
            <a:solidFill>
              <a:srgbClr val="1E6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cxnSpLocks/>
          </p:cNvCxnSpPr>
          <p:nvPr/>
        </p:nvCxnSpPr>
        <p:spPr>
          <a:xfrm flipH="1" flipV="1">
            <a:off x="5007930" y="5362670"/>
            <a:ext cx="881241" cy="460538"/>
          </a:xfrm>
          <a:prstGeom prst="line">
            <a:avLst/>
          </a:prstGeom>
          <a:ln>
            <a:solidFill>
              <a:srgbClr val="1E6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6096000" y="5664640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9" name="椭圆 48"/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7106958" y="5664640"/>
            <a:ext cx="4071062" cy="662554"/>
          </a:xfrm>
          <a:prstGeom prst="rect">
            <a:avLst/>
          </a:prstGeom>
        </p:spPr>
        <p:txBody>
          <a:bodyPr wrap="non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800" b="1" kern="1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为什么我们需要计算机</a:t>
            </a:r>
            <a:r>
              <a:rPr lang="en-US" altLang="zh-CN" sz="2800" b="1" kern="1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endParaRPr lang="zh-CN" altLang="zh-CN" sz="2800" b="1" kern="100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92852" y="4799887"/>
            <a:ext cx="4071062" cy="562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zh-CN" altLang="en-US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娱乐</a:t>
            </a:r>
            <a:endParaRPr lang="en-US" altLang="zh-CN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6" name="Picture 6" descr="Gaming Setup Meme PNG Transparent Images Free Download | Vector Files |  Pngtree">
            <a:extLst>
              <a:ext uri="{FF2B5EF4-FFF2-40B4-BE49-F238E27FC236}">
                <a16:creationId xmlns:a16="http://schemas.microsoft.com/office/drawing/2014/main" id="{6DDC2062-278C-D2BD-115C-7A2C3233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072" y="245839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Video game crossover — Which tabletop games are best for digital gamers? –  Big Boss Battle (B3)">
            <a:extLst>
              <a:ext uri="{FF2B5EF4-FFF2-40B4-BE49-F238E27FC236}">
                <a16:creationId xmlns:a16="http://schemas.microsoft.com/office/drawing/2014/main" id="{F4F55A0A-82D7-355A-FAEC-54F10C9B7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029" y="1630766"/>
            <a:ext cx="4791128" cy="359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A01121-ACC6-F97B-0079-5646A8729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D892E655-8298-C1A4-26F8-A5B31AD858F1}"/>
              </a:ext>
            </a:extLst>
          </p:cNvPr>
          <p:cNvGrpSpPr/>
          <p:nvPr/>
        </p:nvGrpSpPr>
        <p:grpSpPr>
          <a:xfrm>
            <a:off x="170320" y="203448"/>
            <a:ext cx="3011876" cy="504056"/>
            <a:chOff x="169526" y="203448"/>
            <a:chExt cx="3011876" cy="5040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E99E3E-DF8F-80D6-1F09-19EDEF39B6A8}"/>
                </a:ext>
              </a:extLst>
            </p:cNvPr>
            <p:cNvSpPr txBox="1"/>
            <p:nvPr/>
          </p:nvSpPr>
          <p:spPr>
            <a:xfrm>
              <a:off x="781174" y="245839"/>
              <a:ext cx="2400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 言</a:t>
              </a: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865FB063-1A4F-1BFD-44B0-53C411248889}"/>
                </a:ext>
              </a:extLst>
            </p:cNvPr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54E579B7-76CD-3D6F-9662-FB8B989EC314}"/>
                  </a:ext>
                </a:extLst>
              </p:cNvPr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616933B5-7C2D-85B2-F42A-C5913084E82A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C041EF5-80FE-6071-4808-2C2546A0B4F0}"/>
                </a:ext>
              </a:extLst>
            </p:cNvPr>
            <p:cNvCxnSpPr/>
            <p:nvPr/>
          </p:nvCxnSpPr>
          <p:spPr>
            <a:xfrm>
              <a:off x="775303" y="707504"/>
              <a:ext cx="1647495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B9C56DE-7507-C89C-F7C4-3D199CBF5701}"/>
              </a:ext>
            </a:extLst>
          </p:cNvPr>
          <p:cNvCxnSpPr/>
          <p:nvPr/>
        </p:nvCxnSpPr>
        <p:spPr>
          <a:xfrm flipH="1">
            <a:off x="6744072" y="6245020"/>
            <a:ext cx="4921058" cy="0"/>
          </a:xfrm>
          <a:prstGeom prst="line">
            <a:avLst/>
          </a:prstGeom>
          <a:ln>
            <a:solidFill>
              <a:srgbClr val="1E6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8B54DA2-F4D3-C948-DDC7-53395F28314E}"/>
              </a:ext>
            </a:extLst>
          </p:cNvPr>
          <p:cNvCxnSpPr>
            <a:cxnSpLocks/>
            <a:endCxn id="54" idx="3"/>
          </p:cNvCxnSpPr>
          <p:nvPr/>
        </p:nvCxnSpPr>
        <p:spPr>
          <a:xfrm flipH="1" flipV="1">
            <a:off x="4863914" y="5358278"/>
            <a:ext cx="1025257" cy="464930"/>
          </a:xfrm>
          <a:prstGeom prst="line">
            <a:avLst/>
          </a:prstGeom>
          <a:ln>
            <a:solidFill>
              <a:srgbClr val="1E6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6D1491C-FE8C-ECEE-56A7-F3AB75C2FC7A}"/>
              </a:ext>
            </a:extLst>
          </p:cNvPr>
          <p:cNvGrpSpPr/>
          <p:nvPr/>
        </p:nvGrpSpPr>
        <p:grpSpPr>
          <a:xfrm>
            <a:off x="6096000" y="5664640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D4FCDF5B-AC04-FE61-8BD5-2D560E84BE6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5728C4A8-B497-5EE7-0EFF-F57A4DAD602D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9AF4022E-54C8-030C-63F8-16F09BECF806}"/>
              </a:ext>
            </a:extLst>
          </p:cNvPr>
          <p:cNvSpPr/>
          <p:nvPr/>
        </p:nvSpPr>
        <p:spPr>
          <a:xfrm>
            <a:off x="7106958" y="5664640"/>
            <a:ext cx="4071062" cy="662554"/>
          </a:xfrm>
          <a:prstGeom prst="rect">
            <a:avLst/>
          </a:prstGeom>
        </p:spPr>
        <p:txBody>
          <a:bodyPr wrap="non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800" b="1" kern="1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为什么我们需要计算机</a:t>
            </a:r>
            <a:r>
              <a:rPr lang="en-US" altLang="zh-CN" sz="2800" b="1" kern="1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endParaRPr lang="zh-CN" altLang="zh-CN" sz="2800" b="1" kern="100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E0141C6-3CDF-E023-9042-0B256B98547D}"/>
              </a:ext>
            </a:extLst>
          </p:cNvPr>
          <p:cNvSpPr/>
          <p:nvPr/>
        </p:nvSpPr>
        <p:spPr>
          <a:xfrm>
            <a:off x="792852" y="4799887"/>
            <a:ext cx="4071062" cy="1116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zh-CN" altLang="en-US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认识自然、分析自然规律，量化计算。</a:t>
            </a:r>
            <a:endParaRPr lang="en-US" altLang="zh-CN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200000"/>
              </a:lnSpc>
            </a:pPr>
            <a:endParaRPr lang="en-US" altLang="zh-CN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5">
            <a:extLst>
              <a:ext uri="{FF2B5EF4-FFF2-40B4-BE49-F238E27FC236}">
                <a16:creationId xmlns:a16="http://schemas.microsoft.com/office/drawing/2014/main" id="{CA5FFDA5-F8B2-C072-3F41-618030E14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0" r="16293"/>
          <a:stretch>
            <a:fillRect/>
          </a:stretch>
        </p:blipFill>
        <p:spPr bwMode="auto">
          <a:xfrm>
            <a:off x="8889139" y="981016"/>
            <a:ext cx="2896755" cy="42728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603E2DC-D3B1-BACB-C27C-C889B614C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046" y="981016"/>
            <a:ext cx="6915468" cy="375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23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3011876" cy="504056"/>
            <a:chOff x="169526" y="203448"/>
            <a:chExt cx="3011876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4" y="245839"/>
              <a:ext cx="2400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 言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647495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直接连接符 5"/>
          <p:cNvCxnSpPr/>
          <p:nvPr/>
        </p:nvCxnSpPr>
        <p:spPr>
          <a:xfrm flipH="1">
            <a:off x="6744072" y="6245020"/>
            <a:ext cx="4921058" cy="0"/>
          </a:xfrm>
          <a:prstGeom prst="line">
            <a:avLst/>
          </a:prstGeom>
          <a:ln>
            <a:solidFill>
              <a:srgbClr val="1E6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cxnSpLocks/>
          </p:cNvCxnSpPr>
          <p:nvPr/>
        </p:nvCxnSpPr>
        <p:spPr>
          <a:xfrm flipH="1" flipV="1">
            <a:off x="4952144" y="5198724"/>
            <a:ext cx="913419" cy="278537"/>
          </a:xfrm>
          <a:prstGeom prst="line">
            <a:avLst/>
          </a:prstGeom>
          <a:ln>
            <a:solidFill>
              <a:srgbClr val="1E6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6096000" y="5664640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9" name="椭圆 48"/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7106958" y="5664640"/>
            <a:ext cx="4071062" cy="662554"/>
          </a:xfrm>
          <a:prstGeom prst="rect">
            <a:avLst/>
          </a:prstGeom>
        </p:spPr>
        <p:txBody>
          <a:bodyPr wrap="non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800" b="1" kern="1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为什么我们需要计算机</a:t>
            </a:r>
            <a:r>
              <a:rPr lang="en-US" altLang="zh-CN" sz="2800" b="1" kern="1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endParaRPr lang="zh-CN" altLang="zh-CN" sz="2800" b="1" kern="100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34898" y="4799887"/>
            <a:ext cx="4429016" cy="1116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dirty="0" err="1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人类资源分配、人类活动管理，优化计算</a:t>
            </a:r>
            <a:r>
              <a:rPr lang="zh-CN" altLang="en-US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200000"/>
              </a:lnSpc>
            </a:pPr>
            <a:endParaRPr lang="en-US" altLang="zh-CN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8" t="2603" r="21616"/>
          <a:stretch>
            <a:fillRect/>
          </a:stretch>
        </p:blipFill>
        <p:spPr bwMode="auto">
          <a:xfrm>
            <a:off x="755650" y="1217613"/>
            <a:ext cx="2824163" cy="26876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t="2409" r="10451" b="3265"/>
          <a:stretch>
            <a:fillRect/>
          </a:stretch>
        </p:blipFill>
        <p:spPr bwMode="auto">
          <a:xfrm>
            <a:off x="7972602" y="1992552"/>
            <a:ext cx="3692528" cy="33043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0" t="12190" b="19418"/>
          <a:stretch>
            <a:fillRect/>
          </a:stretch>
        </p:blipFill>
        <p:spPr bwMode="auto">
          <a:xfrm>
            <a:off x="4053965" y="818768"/>
            <a:ext cx="3713163" cy="32115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70320" y="203448"/>
            <a:ext cx="3011876" cy="504056"/>
            <a:chOff x="169526" y="203448"/>
            <a:chExt cx="3011876" cy="504056"/>
          </a:xfrm>
        </p:grpSpPr>
        <p:sp>
          <p:nvSpPr>
            <p:cNvPr id="4" name="TextBox 3"/>
            <p:cNvSpPr txBox="1"/>
            <p:nvPr/>
          </p:nvSpPr>
          <p:spPr>
            <a:xfrm>
              <a:off x="781174" y="245839"/>
              <a:ext cx="2400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1E67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 言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9526" y="203448"/>
              <a:ext cx="504056" cy="504056"/>
              <a:chOff x="11207774" y="442662"/>
              <a:chExt cx="504056" cy="5040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椭圆 56"/>
              <p:cNvSpPr/>
              <p:nvPr/>
            </p:nvSpPr>
            <p:spPr>
              <a:xfrm>
                <a:off x="11351790" y="601230"/>
                <a:ext cx="216024" cy="216024"/>
              </a:xfrm>
              <a:prstGeom prst="ellipse">
                <a:avLst/>
              </a:prstGeom>
              <a:solidFill>
                <a:srgbClr val="B3DF6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775303" y="707504"/>
              <a:ext cx="1647495" cy="0"/>
            </a:xfrm>
            <a:prstGeom prst="line">
              <a:avLst/>
            </a:prstGeom>
            <a:ln>
              <a:solidFill>
                <a:srgbClr val="B3D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直接连接符 5"/>
          <p:cNvCxnSpPr/>
          <p:nvPr/>
        </p:nvCxnSpPr>
        <p:spPr>
          <a:xfrm flipH="1">
            <a:off x="6744072" y="6245020"/>
            <a:ext cx="4921058" cy="0"/>
          </a:xfrm>
          <a:prstGeom prst="line">
            <a:avLst/>
          </a:prstGeom>
          <a:ln>
            <a:solidFill>
              <a:srgbClr val="1E6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cxnSpLocks/>
            <a:endCxn id="54" idx="3"/>
          </p:cNvCxnSpPr>
          <p:nvPr/>
        </p:nvCxnSpPr>
        <p:spPr>
          <a:xfrm flipH="1" flipV="1">
            <a:off x="4863914" y="5081279"/>
            <a:ext cx="1001649" cy="395982"/>
          </a:xfrm>
          <a:prstGeom prst="line">
            <a:avLst/>
          </a:prstGeom>
          <a:ln>
            <a:solidFill>
              <a:srgbClr val="1E6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6096000" y="5664640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9" name="椭圆 48"/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7106958" y="5664640"/>
            <a:ext cx="4071062" cy="662554"/>
          </a:xfrm>
          <a:prstGeom prst="rect">
            <a:avLst/>
          </a:prstGeom>
        </p:spPr>
        <p:txBody>
          <a:bodyPr wrap="non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800" b="1" kern="1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为什么我们需要计算机</a:t>
            </a:r>
            <a:r>
              <a:rPr lang="en-US" altLang="zh-CN" sz="2800" b="1" kern="100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endParaRPr lang="zh-CN" altLang="zh-CN" sz="2800" b="1" kern="100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34898" y="4799887"/>
            <a:ext cx="4429016" cy="562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zh-CN" altLang="en-US" dirty="0">
                <a:solidFill>
                  <a:srgbClr val="1E67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数学、逻辑、哲学，推理演算。</a:t>
            </a:r>
            <a:endParaRPr lang="en-US" altLang="zh-CN" dirty="0">
              <a:solidFill>
                <a:srgbClr val="1E67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900" y="988817"/>
            <a:ext cx="4248150" cy="31861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 descr="Deep Blue | IBM Supercomputer, Artificial Intelligence &amp; Machine Learning |  Britannica">
            <a:extLst>
              <a:ext uri="{FF2B5EF4-FFF2-40B4-BE49-F238E27FC236}">
                <a16:creationId xmlns:a16="http://schemas.microsoft.com/office/drawing/2014/main" id="{4F4C3057-B771-4D91-E616-7F0B8471E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06" y="1054548"/>
            <a:ext cx="4721980" cy="305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vvideo/id/BV1kdkCYkEU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C选项正确，编译型语言的程序在运行前需要通过编译器将源代码转换为机器码。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vvideo/id/BV1Fy421z7j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EBVIDEO" val="blbvvideo/id/BV18q4y1R7g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heme/theme1.xml><?xml version="1.0" encoding="utf-8"?>
<a:theme xmlns:a="http://schemas.openxmlformats.org/drawingml/2006/main" name="1_Office 主题​​">
  <a:themeElements>
    <a:clrScheme name="自定义 222">
      <a:dk1>
        <a:sysClr val="windowText" lastClr="000000"/>
      </a:dk1>
      <a:lt1>
        <a:sysClr val="window" lastClr="FFFFFF"/>
      </a:lt1>
      <a:dk2>
        <a:srgbClr val="435258"/>
      </a:dk2>
      <a:lt2>
        <a:srgbClr val="EEECE1"/>
      </a:lt2>
      <a:accent1>
        <a:srgbClr val="2A8FBD"/>
      </a:accent1>
      <a:accent2>
        <a:srgbClr val="00B0F0"/>
      </a:accent2>
      <a:accent3>
        <a:srgbClr val="435258"/>
      </a:accent3>
      <a:accent4>
        <a:srgbClr val="1E6787"/>
      </a:accent4>
      <a:accent5>
        <a:srgbClr val="2A8FBD"/>
      </a:accent5>
      <a:accent6>
        <a:srgbClr val="E44860"/>
      </a:accent6>
      <a:hlink>
        <a:srgbClr val="E44860"/>
      </a:hlink>
      <a:folHlink>
        <a:srgbClr val="435258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2048</Words>
  <Application>Microsoft Macintosh PowerPoint</Application>
  <PresentationFormat>宽屏</PresentationFormat>
  <Paragraphs>338</Paragraphs>
  <Slides>51</Slides>
  <Notes>42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70" baseType="lpstr">
      <vt:lpstr>等线</vt:lpstr>
      <vt:lpstr>方正大黑_GBK</vt:lpstr>
      <vt:lpstr>微软雅黑</vt:lpstr>
      <vt:lpstr>微软雅黑</vt:lpstr>
      <vt:lpstr>微软雅黑 Light</vt:lpstr>
      <vt:lpstr>造字工房尚黑（非商用）细体</vt:lpstr>
      <vt:lpstr>Inter</vt:lpstr>
      <vt:lpstr>Arial</vt:lpstr>
      <vt:lpstr>Calibri</vt:lpstr>
      <vt:lpstr>Century Gothic</vt:lpstr>
      <vt:lpstr>Gill Sans MT Condensed</vt:lpstr>
      <vt:lpstr>Gill Sans Ultra Bold</vt:lpstr>
      <vt:lpstr>Helvetica Light</vt:lpstr>
      <vt:lpstr>Impact MT Std</vt:lpstr>
      <vt:lpstr>Palatino Linotype</vt:lpstr>
      <vt:lpstr>Wingdings</vt:lpstr>
      <vt:lpstr>Work Sans</vt:lpstr>
      <vt:lpstr>1_Office 主题​​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ZhaoLu</dc:creator>
  <cp:lastModifiedBy>a30614</cp:lastModifiedBy>
  <cp:revision>62</cp:revision>
  <dcterms:created xsi:type="dcterms:W3CDTF">2019-01-13T07:44:00Z</dcterms:created>
  <dcterms:modified xsi:type="dcterms:W3CDTF">2025-02-18T04:45:13Z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